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62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6" r:id="rId27"/>
    <p:sldId id="297" r:id="rId28"/>
    <p:sldId id="298" r:id="rId29"/>
    <p:sldId id="307" r:id="rId30"/>
    <p:sldId id="308" r:id="rId31"/>
    <p:sldId id="309" r:id="rId32"/>
    <p:sldId id="310" r:id="rId33"/>
    <p:sldId id="314" r:id="rId34"/>
    <p:sldId id="315" r:id="rId35"/>
    <p:sldId id="316" r:id="rId36"/>
    <p:sldId id="317" r:id="rId37"/>
    <p:sldId id="318" r:id="rId38"/>
    <p:sldId id="375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71" r:id="rId48"/>
    <p:sldId id="320" r:id="rId49"/>
    <p:sldId id="366" r:id="rId50"/>
    <p:sldId id="367" r:id="rId51"/>
    <p:sldId id="368" r:id="rId52"/>
    <p:sldId id="369" r:id="rId53"/>
    <p:sldId id="370" r:id="rId54"/>
    <p:sldId id="355" r:id="rId55"/>
    <p:sldId id="372" r:id="rId56"/>
    <p:sldId id="373" r:id="rId57"/>
    <p:sldId id="374" r:id="rId58"/>
    <p:sldId id="376" r:id="rId59"/>
    <p:sldId id="377" r:id="rId60"/>
    <p:sldId id="37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-1224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Образ слайда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Заметки 4"/>
          <p:cNvSpPr txBox="1"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5"/>
          </p:nvPr>
        </p:nvSpPr>
        <p:spPr>
          <a:xfrm>
            <a:off x="3884613" y="8685212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83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84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2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42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6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73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358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33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84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53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43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75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47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20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5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24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3200"/>
            </a:lvl1pPr>
          </a:lstStyle>
          <a:p>
            <a:endParaRPr/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1" cy="804862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lvl="0" algn="l" rtl="0">
              <a:defRPr sz="4000" b="1" cap="all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lv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ctr" rtl="0">
        <a:buNone/>
        <a:defRPr sz="4400">
          <a:solidFill>
            <a:schemeClr val="tx1"/>
          </a:solidFill>
          <a:latin typeface="Calibri"/>
        </a:defRPr>
      </a:lvl1pPr>
    </p:titleStyle>
    <p:bodyStyle>
      <a:lvl1pPr marL="342900" lvl="0" indent="-342900" algn="l" rtl="0">
        <a:spcBef>
          <a:spcPct val="20000"/>
        </a:spcBef>
        <a:buFont typeface="Arial"/>
        <a:buChar char="•"/>
        <a:defRPr sz="3200">
          <a:solidFill>
            <a:schemeClr val="tx1"/>
          </a:solidFill>
          <a:latin typeface="Calibri"/>
        </a:defRPr>
      </a:lvl1pPr>
      <a:lvl2pPr marL="742950" lvl="0" indent="-285750" algn="l" rtl="0">
        <a:spcBef>
          <a:spcPct val="20000"/>
        </a:spcBef>
        <a:buFont typeface="Arial"/>
        <a:buChar char="–"/>
        <a:defRPr sz="2800">
          <a:solidFill>
            <a:schemeClr val="tx1"/>
          </a:solidFill>
          <a:latin typeface="Calibri"/>
        </a:defRPr>
      </a:lvl2pPr>
      <a:lvl3pPr marL="1143000" lvl="0" indent="-228600" algn="l" rtl="0">
        <a:spcBef>
          <a:spcPct val="200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3pPr>
      <a:lvl4pPr marL="1600200" lvl="0" indent="-228600" algn="l" rtl="0">
        <a:spcBef>
          <a:spcPct val="20000"/>
        </a:spcBef>
        <a:buFont typeface="Arial"/>
        <a:buChar char="–"/>
        <a:defRPr sz="2000">
          <a:solidFill>
            <a:schemeClr val="tx1"/>
          </a:solidFill>
          <a:latin typeface="Calibri"/>
        </a:defRPr>
      </a:lvl4pPr>
      <a:lvl5pPr marL="2057400" lvl="0" indent="-228600" algn="l" rtl="0">
        <a:spcBef>
          <a:spcPct val="20000"/>
        </a:spcBef>
        <a:buFont typeface="Arial"/>
        <a:buChar char="»"/>
        <a:defRPr sz="2000">
          <a:solidFill>
            <a:schemeClr val="tx1"/>
          </a:solidFill>
          <a:latin typeface="Calibri"/>
        </a:defRPr>
      </a:lvl5pPr>
      <a:lvl6pPr marL="25146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6pPr>
      <a:lvl7pPr marL="29718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7pPr>
      <a:lvl8pPr marL="34290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8pPr>
      <a:lvl9pPr marL="38862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9pPr>
    </p:bodyStyle>
    <p:otherStyle>
      <a:lvl1pPr marL="0" lvl="0" algn="l" rtl="0">
        <a:defRPr sz="1800">
          <a:solidFill>
            <a:schemeClr val="tx1"/>
          </a:solidFill>
          <a:latin typeface="Calibri"/>
        </a:defRPr>
      </a:lvl1pPr>
      <a:lvl2pPr marL="457200" lvl="0" algn="l" rtl="0">
        <a:defRPr sz="1800">
          <a:solidFill>
            <a:schemeClr val="tx1"/>
          </a:solidFill>
          <a:latin typeface="Calibri"/>
        </a:defRPr>
      </a:lvl2pPr>
      <a:lvl3pPr marL="914400" lvl="0" algn="l" rtl="0">
        <a:defRPr sz="1800">
          <a:solidFill>
            <a:schemeClr val="tx1"/>
          </a:solidFill>
          <a:latin typeface="Calibri"/>
        </a:defRPr>
      </a:lvl3pPr>
      <a:lvl4pPr marL="1371600" lvl="0" algn="l" rtl="0">
        <a:defRPr sz="1800">
          <a:solidFill>
            <a:schemeClr val="tx1"/>
          </a:solidFill>
          <a:latin typeface="Calibri"/>
        </a:defRPr>
      </a:lvl4pPr>
      <a:lvl5pPr marL="1828800" lvl="0" algn="l" rtl="0">
        <a:defRPr sz="1800">
          <a:solidFill>
            <a:schemeClr val="tx1"/>
          </a:solidFill>
          <a:latin typeface="Calibri"/>
        </a:defRPr>
      </a:lvl5pPr>
      <a:lvl6pPr marL="2286000" lvl="0" algn="l" rtl="0">
        <a:defRPr sz="1800">
          <a:solidFill>
            <a:schemeClr val="tx1"/>
          </a:solidFill>
          <a:latin typeface="Calibri"/>
        </a:defRPr>
      </a:lvl6pPr>
      <a:lvl7pPr marL="2743200" lvl="0" algn="l" rtl="0">
        <a:defRPr sz="1800">
          <a:solidFill>
            <a:schemeClr val="tx1"/>
          </a:solidFill>
          <a:latin typeface="Calibri"/>
        </a:defRPr>
      </a:lvl7pPr>
      <a:lvl8pPr marL="3200400" lvl="0" algn="l" rtl="0">
        <a:defRPr sz="1800">
          <a:solidFill>
            <a:schemeClr val="tx1"/>
          </a:solidFill>
          <a:latin typeface="Calibri"/>
        </a:defRPr>
      </a:lvl8pPr>
      <a:lvl9pPr marL="3657600" lvl="0" algn="l" rtl="0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620713"/>
            <a:ext cx="7772400" cy="5688012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 </a:t>
            </a:r>
            <a:r>
              <a:rPr lang="ru-RU" sz="5000" b="1"/>
              <a:t>«Коклюш у детей»</a:t>
            </a:r>
            <a:r>
              <a:t/>
            </a:r>
            <a:br/>
            <a:r>
              <a:t/>
            </a:r>
            <a:br/>
            <a:r>
              <a:rPr lang="ru-RU" sz="3000"/>
              <a:t>Лектор – д.м.н., профессор Литяева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Патогенез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1643050"/>
            <a:ext cx="2428892" cy="135732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реснитчатый эпителий </a:t>
            </a:r>
            <a:r>
              <a:rPr/>
              <a:t>B</a:t>
            </a:r>
            <a:r>
              <a:rPr lang="ru-RU"/>
              <a:t>ДП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6" y="1643050"/>
            <a:ext cx="2428892" cy="135732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кровоизлияния</a:t>
            </a:r>
          </a:p>
          <a:p>
            <a:pPr lvl="0" algn="ctr" rtl="0"/>
            <a:r>
              <a:rPr lang="ru-RU"/>
              <a:t>некроз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00496" y="2214554"/>
            <a:ext cx="92869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6" name="Прямая со стрелкой 5"/>
          <p:cNvCxnSpPr/>
          <p:nvPr/>
        </p:nvCxnSpPr>
        <p:spPr>
          <a:xfrm>
            <a:off x="4000496" y="2500306"/>
            <a:ext cx="92869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7" name="Скругленный прямоугольник 6"/>
          <p:cNvSpPr/>
          <p:nvPr/>
        </p:nvSpPr>
        <p:spPr>
          <a:xfrm>
            <a:off x="1500166" y="3500438"/>
            <a:ext cx="1785950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бронхи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4286256"/>
            <a:ext cx="1785950" cy="642943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бронхиолы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5" y="3500438"/>
            <a:ext cx="2428892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слизисто-гнойный экссудат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4929198"/>
            <a:ext cx="2428892" cy="135732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формирование ателектазов, эмфизем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251059" y="3249611"/>
            <a:ext cx="35719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2" name="Прямая со стрелкой 11"/>
          <p:cNvCxnSpPr/>
          <p:nvPr/>
        </p:nvCxnSpPr>
        <p:spPr>
          <a:xfrm rot="5400000">
            <a:off x="3001158" y="3642520"/>
            <a:ext cx="1143008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3" name="Прямая со стрелкой 12"/>
          <p:cNvCxnSpPr/>
          <p:nvPr/>
        </p:nvCxnSpPr>
        <p:spPr>
          <a:xfrm>
            <a:off x="3357554" y="3786190"/>
            <a:ext cx="164307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4" name="Прямая со стрелкой 13"/>
          <p:cNvCxnSpPr/>
          <p:nvPr/>
        </p:nvCxnSpPr>
        <p:spPr>
          <a:xfrm flipV="1">
            <a:off x="4429124" y="4071942"/>
            <a:ext cx="571504" cy="285752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5" name="Прямая со стрелкой 14"/>
          <p:cNvCxnSpPr/>
          <p:nvPr/>
        </p:nvCxnSpPr>
        <p:spPr>
          <a:xfrm rot="5400000">
            <a:off x="5965835" y="4535496"/>
            <a:ext cx="642942" cy="1587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571480"/>
            <a:ext cx="8229600" cy="555468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Токсические и вирулентные субстанции коклюшной палочки</a:t>
            </a:r>
          </a:p>
          <a:p>
            <a:pPr lvl="0" rtl="0"/>
            <a:r>
              <a:rPr lang="ru-RU"/>
              <a:t>филаментозный гемагглютинин </a:t>
            </a:r>
          </a:p>
          <a:p>
            <a:pPr lvl="0" rtl="0"/>
            <a:r>
              <a:rPr lang="ru-RU" u="sng"/>
              <a:t>коклюшный токсин</a:t>
            </a:r>
          </a:p>
          <a:p>
            <a:pPr lvl="0" rtl="0"/>
            <a:r>
              <a:rPr lang="ru-RU"/>
              <a:t>липополисахарид</a:t>
            </a:r>
          </a:p>
          <a:p>
            <a:pPr lvl="0" rtl="0"/>
            <a:r>
              <a:rPr lang="ru-RU"/>
              <a:t>термостабильный токсин</a:t>
            </a:r>
          </a:p>
          <a:p>
            <a:pPr lvl="0" rtl="0"/>
            <a:r>
              <a:rPr lang="ru-RU"/>
              <a:t>трахеальный цитотоксин</a:t>
            </a:r>
          </a:p>
          <a:p>
            <a:pPr lvl="0" rtl="0"/>
            <a:r>
              <a:rPr lang="ru-RU"/>
              <a:t>аденилатциклаза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28596" y="357166"/>
            <a:ext cx="8229600" cy="452596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/>
              <a:t>Коклюшный токсин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5984" y="1071546"/>
            <a:ext cx="450059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глубокие изменения в рецептивных зонах кашлевого рефлекса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1928802"/>
            <a:ext cx="450059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длительная импульсация в области дыхательного и кашлевого центра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2786058"/>
            <a:ext cx="4500594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очаг патологического возбуждения, приступообразный кашель, нарушение ритма дыхания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3786190"/>
            <a:ext cx="4500594" cy="642943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глубокие изменения в рецептивных зонах кашлевого рефлекса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4643446"/>
            <a:ext cx="450059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снижение чувствительности медуллярных хеморецепторов к уровню СО₂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5500702"/>
            <a:ext cx="4500594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нарушение бронхиальной проходимости, изменение утилизации О₂ в клеточном метаболическом цикле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464843" y="1821645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0" name="Прямая со стрелкой 9"/>
          <p:cNvCxnSpPr/>
          <p:nvPr/>
        </p:nvCxnSpPr>
        <p:spPr>
          <a:xfrm rot="5400000">
            <a:off x="4467701" y="3679033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1" name="Прямая со стрелкой 10"/>
          <p:cNvCxnSpPr/>
          <p:nvPr/>
        </p:nvCxnSpPr>
        <p:spPr>
          <a:xfrm rot="5400000">
            <a:off x="4471511" y="4532479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2" name="Прямая со стрелкой 11"/>
          <p:cNvCxnSpPr/>
          <p:nvPr/>
        </p:nvCxnSpPr>
        <p:spPr>
          <a:xfrm rot="5400000">
            <a:off x="4468653" y="2686521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3" name="Прямая со стрелкой 12"/>
          <p:cNvCxnSpPr/>
          <p:nvPr/>
        </p:nvCxnSpPr>
        <p:spPr>
          <a:xfrm rot="5400000">
            <a:off x="4477225" y="5395435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4" name="Прямая со стрелкой 13"/>
          <p:cNvCxnSpPr/>
          <p:nvPr/>
        </p:nvCxnSpPr>
        <p:spPr>
          <a:xfrm rot="5400000">
            <a:off x="4499567" y="6428401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5" name="Прямая со стрелкой 14"/>
          <p:cNvCxnSpPr/>
          <p:nvPr/>
        </p:nvCxnSpPr>
        <p:spPr>
          <a:xfrm rot="5400000">
            <a:off x="4337291" y="6432478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6" name="Прямая со стрелкой 15"/>
          <p:cNvCxnSpPr/>
          <p:nvPr/>
        </p:nvCxnSpPr>
        <p:spPr>
          <a:xfrm rot="5400000">
            <a:off x="4651797" y="6428525"/>
            <a:ext cx="215902" cy="1587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2643182"/>
            <a:ext cx="8229600" cy="3482982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Поражение ССС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5984" y="1000108"/>
            <a:ext cx="450059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формирование гипоксемической цитотоксической гипоксии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1857364"/>
            <a:ext cx="450059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способствуют развитию энцефалитических расстройств - энцефалопатия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321967" y="892951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6" name="Прямая со стрелкой 5"/>
          <p:cNvCxnSpPr/>
          <p:nvPr/>
        </p:nvCxnSpPr>
        <p:spPr>
          <a:xfrm rot="5400000">
            <a:off x="4321967" y="1750207"/>
            <a:ext cx="21590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7" name="Скругленный прямоугольник 6"/>
          <p:cNvSpPr/>
          <p:nvPr/>
        </p:nvSpPr>
        <p:spPr>
          <a:xfrm>
            <a:off x="2285984" y="3429000"/>
            <a:ext cx="450059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коклюшный термолабильный токсин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4357694"/>
            <a:ext cx="450059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иррадиация из доминантного очага возбуждения в сосудодвигательный центр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5286388"/>
            <a:ext cx="4500594" cy="642943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/>
              <a:t>спазм сосудов, повышение А/Д и сосудистой проницаемости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285454" y="4215612"/>
            <a:ext cx="28734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1" name="Прямая со стрелкой 10"/>
          <p:cNvCxnSpPr/>
          <p:nvPr/>
        </p:nvCxnSpPr>
        <p:spPr>
          <a:xfrm rot="5400000">
            <a:off x="4286248" y="5143512"/>
            <a:ext cx="28734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12" name="Заголовок 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Патогенез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Классификация коклюша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071546"/>
            <a:ext cx="4114800" cy="535785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514350" lvl="0" indent="-514350" rtl="0">
              <a:buFont typeface="Calibri"/>
              <a:buAutoNum type="arabicPeriod"/>
            </a:pPr>
            <a:r>
              <a:rPr lang="ru-RU" sz="2400" u="sng"/>
              <a:t>По форме</a:t>
            </a:r>
          </a:p>
          <a:p>
            <a:pPr marL="514350" lvl="0" indent="-152400" rtl="0"/>
            <a:r>
              <a:rPr lang="ru-RU" sz="2400"/>
              <a:t>типичная</a:t>
            </a:r>
          </a:p>
          <a:p>
            <a:pPr marL="514350" lvl="0" indent="-152400" rtl="0"/>
            <a:r>
              <a:rPr lang="ru-RU" sz="2400"/>
              <a:t>атипичная</a:t>
            </a:r>
          </a:p>
          <a:p>
            <a:pPr marL="985837" lvl="0" indent="-273050" rtl="0">
              <a:buFont typeface="Calibri"/>
              <a:buChar char="‒"/>
            </a:pPr>
            <a:r>
              <a:rPr lang="ru-RU" sz="2400"/>
              <a:t>стертая</a:t>
            </a:r>
          </a:p>
          <a:p>
            <a:pPr marL="985837" lvl="0" indent="-273050" rtl="0">
              <a:buFont typeface="Calibri"/>
              <a:buChar char="‒"/>
            </a:pPr>
            <a:r>
              <a:rPr lang="ru-RU" sz="2400"/>
              <a:t>субклиническая</a:t>
            </a:r>
          </a:p>
          <a:p>
            <a:pPr marL="514350" lvl="0" indent="-514350" rtl="0">
              <a:buFont typeface="Calibri"/>
              <a:buAutoNum type="arabicPeriod" startAt="2"/>
            </a:pPr>
            <a:r>
              <a:rPr lang="ru-RU" sz="2400" u="sng"/>
              <a:t>По тяжести</a:t>
            </a:r>
          </a:p>
          <a:p>
            <a:pPr marL="514350" lvl="0" indent="-152400" rtl="0"/>
            <a:r>
              <a:rPr lang="ru-RU" sz="2400"/>
              <a:t>легкая</a:t>
            </a:r>
          </a:p>
          <a:p>
            <a:pPr marL="514350" lvl="0" indent="-152400" rtl="0"/>
            <a:r>
              <a:rPr lang="ru-RU" sz="2400"/>
              <a:t>среднетяжелая</a:t>
            </a:r>
          </a:p>
          <a:p>
            <a:pPr marL="514350" lvl="0" indent="-152400" rtl="0"/>
            <a:r>
              <a:rPr lang="ru-RU" sz="2400"/>
              <a:t>тяжелая</a:t>
            </a:r>
          </a:p>
          <a:p>
            <a:pPr marL="514350" lvl="0" indent="-514350" rtl="0">
              <a:buFont typeface="Calibri"/>
              <a:buAutoNum type="arabicPeriod" startAt="3"/>
            </a:pPr>
            <a:r>
              <a:rPr lang="ru-RU" sz="2400" u="sng"/>
              <a:t>По течению</a:t>
            </a:r>
          </a:p>
          <a:p>
            <a:pPr marL="514350" lvl="0" indent="-152400" rtl="0"/>
            <a:r>
              <a:rPr lang="ru-RU" sz="2400"/>
              <a:t>острое</a:t>
            </a:r>
          </a:p>
          <a:p>
            <a:pPr marL="514350" lvl="0" indent="-152400" rtl="0"/>
            <a:r>
              <a:rPr lang="ru-RU" sz="2400"/>
              <a:t>затяжное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76" y="1071546"/>
            <a:ext cx="4114801" cy="5286413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marL="514350" lvl="0" indent="-514350" algn="l" rtl="0">
              <a:lnSpc>
                <a:spcPct val="100000"/>
              </a:lnSpc>
              <a:spcBef>
                <a:spcPct val="20000"/>
              </a:spcBef>
              <a:buFont typeface="Calibri"/>
              <a:buAutoNum type="arabicPeriod" startAt="4"/>
            </a:pPr>
            <a:r>
              <a:rPr lang="ru-RU" sz="2400" b="0" i="0" u="sng" strike="noStrike" baseline="0">
                <a:solidFill>
                  <a:schemeClr val="tx1"/>
                </a:solidFill>
              </a:rPr>
              <a:t>По характеру осложнений</a:t>
            </a:r>
          </a:p>
          <a:p>
            <a:pPr marL="514350" lvl="0" indent="-333375" algn="l" rtl="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sz="2400" b="0" i="0" u="none" strike="noStrike" baseline="0">
                <a:solidFill>
                  <a:schemeClr val="tx1"/>
                </a:solidFill>
              </a:rPr>
              <a:t>Специфические:</a:t>
            </a:r>
          </a:p>
          <a:p>
            <a:pPr marL="804862" lvl="0" indent="-182563" algn="l" rtl="0">
              <a:lnSpc>
                <a:spcPct val="100000"/>
              </a:lnSpc>
              <a:spcBef>
                <a:spcPct val="20000"/>
              </a:spcBef>
              <a:buChar char="-"/>
            </a:pPr>
            <a:r>
              <a:rPr lang="ru-RU" sz="2400" b="0" i="0" u="none" strike="noStrike" baseline="0">
                <a:solidFill>
                  <a:schemeClr val="tx1"/>
                </a:solidFill>
              </a:rPr>
              <a:t>ателектаз</a:t>
            </a:r>
          </a:p>
          <a:p>
            <a:pPr marL="804862" lvl="0" indent="-182563" algn="l" rtl="0">
              <a:lnSpc>
                <a:spcPct val="100000"/>
              </a:lnSpc>
              <a:spcBef>
                <a:spcPct val="20000"/>
              </a:spcBef>
              <a:buChar char="-"/>
            </a:pPr>
            <a:r>
              <a:rPr lang="ru-RU" sz="2400" b="0" i="0" u="none" strike="noStrike" baseline="0">
                <a:solidFill>
                  <a:schemeClr val="tx1"/>
                </a:solidFill>
              </a:rPr>
              <a:t>эмфизема</a:t>
            </a:r>
          </a:p>
          <a:p>
            <a:pPr marL="514350" lvl="0" indent="-333375" algn="l" rtl="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sz="2400" b="0" i="0" u="none" strike="noStrike" baseline="0">
                <a:solidFill>
                  <a:schemeClr val="tx1"/>
                </a:solidFill>
              </a:rPr>
              <a:t>Неспецифические:</a:t>
            </a:r>
          </a:p>
          <a:p>
            <a:pPr marL="804862" lvl="0" indent="-182563" algn="l" rtl="0">
              <a:lnSpc>
                <a:spcPct val="100000"/>
              </a:lnSpc>
              <a:spcBef>
                <a:spcPct val="20000"/>
              </a:spcBef>
              <a:buChar char="-"/>
            </a:pPr>
            <a:r>
              <a:rPr lang="ru-RU" sz="2400" b="0" i="0" u="none" strike="noStrike" baseline="0">
                <a:solidFill>
                  <a:schemeClr val="tx1"/>
                </a:solidFill>
              </a:rPr>
              <a:t>инфекции мочевыводящих путей</a:t>
            </a:r>
          </a:p>
          <a:p>
            <a:pPr marL="804862" lvl="0" indent="-182563" algn="l" rtl="0">
              <a:lnSpc>
                <a:spcPct val="100000"/>
              </a:lnSpc>
              <a:spcBef>
                <a:spcPct val="20000"/>
              </a:spcBef>
              <a:buChar char="-"/>
            </a:pPr>
            <a:r>
              <a:rPr lang="ru-RU" sz="2400" b="0" i="0" u="none" strike="noStrike" baseline="0">
                <a:solidFill>
                  <a:schemeClr val="tx1"/>
                </a:solidFill>
              </a:rPr>
              <a:t>отит и др.</a:t>
            </a:r>
          </a:p>
          <a:p>
            <a:pPr marL="514350" lvl="0" indent="-514350" algn="l" rtl="0">
              <a:lnSpc>
                <a:spcPct val="100000"/>
              </a:lnSpc>
              <a:spcBef>
                <a:spcPct val="20000"/>
              </a:spcBef>
              <a:buFont typeface="Calibri"/>
              <a:buAutoNum type="arabicPeriod" startAt="5"/>
            </a:pPr>
            <a:r>
              <a:rPr lang="ru-RU" sz="2400" b="0" i="0" u="sng" strike="noStrike" baseline="0">
                <a:solidFill>
                  <a:schemeClr val="tx1"/>
                </a:solidFill>
              </a:rPr>
              <a:t>Микст – инфекция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Периоды заболевания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Инкубационный (3-14 дней, в среднем 7-8 дней)</a:t>
            </a:r>
          </a:p>
          <a:p>
            <a:pPr lvl="0" rtl="0"/>
            <a:r>
              <a:rPr lang="ru-RU"/>
              <a:t>Катаральный/Предсудорожный</a:t>
            </a:r>
          </a:p>
          <a:p>
            <a:pPr lvl="0" rtl="0"/>
            <a:r>
              <a:rPr lang="ru-RU"/>
              <a:t>Судорожного кашля (ПСК)</a:t>
            </a:r>
          </a:p>
          <a:p>
            <a:pPr lvl="0" rtl="0"/>
            <a:r>
              <a:rPr lang="ru-RU"/>
              <a:t>Реконвалесценции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u="sng"/>
              <a:t>Катаральный период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Постепенное начало</a:t>
            </a:r>
          </a:p>
          <a:p>
            <a:pPr lvl="0" rtl="0"/>
            <a:r>
              <a:rPr lang="ru-RU"/>
              <a:t>Основной симптом</a:t>
            </a:r>
          </a:p>
          <a:p>
            <a:pPr lvl="0" indent="-160338" rtl="0">
              <a:buChar char="-"/>
            </a:pPr>
            <a:r>
              <a:rPr lang="ru-RU"/>
              <a:t>Кашель с постепенным нарастанием интенсивности и частоты изо дня в день</a:t>
            </a:r>
          </a:p>
          <a:p>
            <a:pPr lvl="0" rtl="0"/>
            <a:r>
              <a:rPr lang="ru-RU"/>
              <a:t>Продолжительность 10 – 14 дней</a:t>
            </a:r>
          </a:p>
          <a:p>
            <a:pPr lvl="0" rtl="0">
              <a:buNone/>
            </a:pPr>
            <a:endParaRPr lang="ru-RU"/>
          </a:p>
          <a:p>
            <a:pPr lvl="0" rtl="0">
              <a:buNone/>
            </a:pPr>
            <a:r>
              <a:rPr lang="ru-RU"/>
              <a:t>У иммунизированных АКДС – удлиняется </a:t>
            </a:r>
          </a:p>
          <a:p>
            <a:pPr lvl="0" rtl="0">
              <a:buNone/>
            </a:pPr>
            <a:r>
              <a:rPr lang="ru-RU"/>
              <a:t>У детей раннего возраста укорачивается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 u="sng"/>
              <a:t>Характеристика судорожного кашля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62000" lnSpcReduction="2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ряд быстро сменяющих друг друга выдыхательных толчков</a:t>
            </a:r>
          </a:p>
          <a:p>
            <a:pPr lvl="0" rtl="0"/>
            <a:r>
              <a:rPr lang="ru-RU"/>
              <a:t>время от времени прерываемых свистящим вдохом – репризой</a:t>
            </a:r>
          </a:p>
          <a:p>
            <a:pPr lvl="0" rtl="0"/>
            <a:r>
              <a:rPr lang="ru-RU"/>
              <a:t>продолжительность до 5 минут</a:t>
            </a:r>
          </a:p>
          <a:p>
            <a:pPr lvl="0" rtl="0"/>
            <a:r>
              <a:rPr lang="ru-RU"/>
              <a:t>заканчивается выделением вязкой мокроты или рвоты (срыгивание до 1 г.)</a:t>
            </a:r>
          </a:p>
          <a:p>
            <a:pPr lvl="0" rtl="0"/>
            <a:r>
              <a:rPr lang="ru-RU"/>
              <a:t>частота приступов от 5 до 40-50 в сутки</a:t>
            </a:r>
          </a:p>
          <a:p>
            <a:pPr lvl="0" rtl="0">
              <a:buNone/>
            </a:pPr>
            <a:r>
              <a:rPr lang="ru-RU" u="sng"/>
              <a:t>Лицо </a:t>
            </a:r>
            <a:r>
              <a:rPr lang="ru-RU"/>
              <a:t>во время приступа </a:t>
            </a:r>
          </a:p>
          <a:p>
            <a:pPr lvl="0" rtl="0">
              <a:buFont typeface="Wingdings"/>
              <a:buChar char="ü"/>
            </a:pPr>
            <a:r>
              <a:rPr lang="ru-RU"/>
              <a:t>гиперемировано</a:t>
            </a:r>
          </a:p>
          <a:p>
            <a:pPr lvl="0" rtl="0">
              <a:buFont typeface="Wingdings"/>
              <a:buChar char="ü"/>
            </a:pPr>
            <a:r>
              <a:rPr lang="ru-RU"/>
              <a:t>одутловатое</a:t>
            </a:r>
          </a:p>
          <a:p>
            <a:pPr lvl="0" rtl="0">
              <a:buFont typeface="Wingdings"/>
              <a:buChar char="ü"/>
            </a:pPr>
            <a:r>
              <a:rPr lang="ru-RU"/>
              <a:t>кожные вены лица, шеи, головы набухают</a:t>
            </a:r>
          </a:p>
          <a:p>
            <a:pPr lvl="0" rtl="0">
              <a:buFont typeface="Wingdings"/>
              <a:buChar char="ü"/>
            </a:pPr>
            <a:r>
              <a:rPr lang="ru-RU"/>
              <a:t>из глаз слезы</a:t>
            </a:r>
          </a:p>
          <a:p>
            <a:pPr lvl="0" rtl="0">
              <a:buFont typeface="Wingdings"/>
              <a:buChar char="ü"/>
            </a:pPr>
            <a:r>
              <a:rPr lang="ru-RU"/>
              <a:t>язык во время приступа предельно высовывается, на уздечке образуется язвочка</a:t>
            </a:r>
          </a:p>
          <a:p>
            <a:pPr lvl="0" rtl="0">
              <a:buFont typeface="Wingdings"/>
              <a:buChar char="ü"/>
            </a:pPr>
            <a:r>
              <a:rPr lang="ru-RU"/>
              <a:t>в момент приступа могут появляться кровоизлияния в склеры, носовые кровотечения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u="sng"/>
              <a:t>Период реконвалесценции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indent="342900" rtl="0">
              <a:buNone/>
            </a:pPr>
            <a:r>
              <a:rPr lang="ru-RU"/>
              <a:t>Составляет 2 – 3 недели, кашель постепенно теряет приступообразный характер.</a:t>
            </a:r>
          </a:p>
          <a:p>
            <a:pPr lvl="0" indent="342900" rtl="0">
              <a:buNone/>
            </a:pPr>
            <a:r>
              <a:rPr lang="ru-RU"/>
              <a:t>После выздоровления сохраняется склонность к рецидивам спазматического кашля при ОРВИ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 u="sng"/>
              <a:t>Критерии тяжести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071546"/>
            <a:ext cx="8229600" cy="5286413"/>
          </a:xfrm>
          <a:prstGeom prst="rect">
            <a:avLst/>
          </a:prstGeom>
        </p:spPr>
        <p:txBody>
          <a:bodyPr>
            <a:normAutofit fontScale="77000" lnSpcReduction="20000"/>
          </a:bodyPr>
          <a:lstStyle>
            <a:lvl1pPr lvl="0">
              <a:defRPr/>
            </a:lvl1pPr>
          </a:lstStyle>
          <a:p>
            <a:pPr lvl="0" rtl="0">
              <a:buNone/>
            </a:pPr>
            <a:r>
              <a:rPr lang="ru-RU"/>
              <a:t>Выделяют три формы тяжести:</a:t>
            </a:r>
          </a:p>
          <a:p>
            <a:pPr lvl="0" rtl="0">
              <a:buFont typeface="Calibri"/>
              <a:buChar char="‒"/>
            </a:pPr>
            <a:r>
              <a:rPr lang="ru-RU"/>
              <a:t>легкая</a:t>
            </a:r>
          </a:p>
          <a:p>
            <a:pPr lvl="0" rtl="0">
              <a:buFont typeface="Calibri"/>
              <a:buChar char="‒"/>
            </a:pPr>
            <a:r>
              <a:rPr lang="ru-RU"/>
              <a:t>среднетяжелая</a:t>
            </a:r>
          </a:p>
          <a:p>
            <a:pPr lvl="0" rtl="0">
              <a:buFont typeface="Calibri"/>
              <a:buChar char="‒"/>
            </a:pPr>
            <a:r>
              <a:rPr lang="ru-RU"/>
              <a:t>тяжелая</a:t>
            </a:r>
          </a:p>
          <a:p>
            <a:pPr lvl="0" rtl="0">
              <a:buNone/>
            </a:pPr>
            <a:r>
              <a:rPr lang="ru-RU" u="sng"/>
              <a:t>Для оценки тяжести учитывают:</a:t>
            </a:r>
          </a:p>
          <a:p>
            <a:pPr lvl="0" rtl="0"/>
            <a:r>
              <a:rPr lang="ru-RU"/>
              <a:t>частоту приступов судорожного кашля</a:t>
            </a:r>
          </a:p>
          <a:p>
            <a:pPr lvl="0" rtl="0"/>
            <a:r>
              <a:rPr lang="ru-RU"/>
              <a:t>признаки гипоксии (переоральный, акро- и тотальный цианоз)</a:t>
            </a:r>
          </a:p>
          <a:p>
            <a:pPr lvl="0" rtl="0"/>
            <a:r>
              <a:rPr lang="ru-RU"/>
              <a:t>частоту и продолжительность приступов апноэ</a:t>
            </a:r>
          </a:p>
          <a:p>
            <a:pPr lvl="0" rtl="0"/>
            <a:r>
              <a:rPr lang="ru-RU"/>
              <a:t>частоту рвоты при кашле</a:t>
            </a:r>
          </a:p>
          <a:p>
            <a:pPr lvl="0" rtl="0"/>
            <a:r>
              <a:rPr lang="ru-RU"/>
              <a:t>степень нарушения деятельности ССС</a:t>
            </a:r>
          </a:p>
          <a:p>
            <a:pPr lvl="0" rtl="0"/>
            <a:r>
              <a:rPr lang="ru-RU"/>
              <a:t>энцефалитические явления </a:t>
            </a:r>
          </a:p>
          <a:p>
            <a:pPr lvl="0" rtl="0"/>
            <a:r>
              <a:rPr lang="ru-RU"/>
              <a:t>наличие осложнений</a:t>
            </a:r>
          </a:p>
          <a:p>
            <a:pPr lvl="0" rtl="0"/>
            <a:r>
              <a:rPr lang="ru-RU"/>
              <a:t>а так же возраст ребенка и преморбидный фон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928670"/>
            <a:ext cx="8229600" cy="51974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rtl="0">
              <a:buNone/>
            </a:pPr>
            <a:r>
              <a:rPr lang="ru-RU" u="sng"/>
              <a:t>Коклюш</a:t>
            </a:r>
            <a:r>
              <a:rPr lang="ru-RU"/>
              <a:t> – острое инфекционное заболевание с воздушно-капельным механизмом передачи, характеризуется циклическим течением, отсутствием первичного токсикоза и температурной реакции, появлением спазматического, длительно сохраняющимся кашля с репризами, а при тяжёлых формах с задержкой и остановками дыхания (апноэ), высоким лейкоцитозом с нейтрофилёзом при нормальной СОЭ.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  <a:prstGeom prst="rect">
            <a:avLst/>
          </a:prstGeom>
        </p:spPr>
        <p:txBody>
          <a:bodyPr>
            <a:normAutofit fontScale="92000" lnSpcReduction="20000"/>
          </a:bodyPr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Клиника легкой формы</a:t>
            </a:r>
          </a:p>
          <a:p>
            <a:pPr lvl="0" rtl="0"/>
            <a:r>
              <a:rPr lang="ru-RU"/>
              <a:t>общее состояние не нарушено</a:t>
            </a:r>
          </a:p>
          <a:p>
            <a:pPr lvl="0" rtl="0"/>
            <a:r>
              <a:rPr lang="ru-RU"/>
              <a:t>число приступов кашля в сутки 10 – 15</a:t>
            </a:r>
          </a:p>
          <a:p>
            <a:pPr lvl="0" rtl="0"/>
            <a:r>
              <a:rPr lang="ru-RU"/>
              <a:t>период спазматического кашля – 4 – 5 недель</a:t>
            </a:r>
          </a:p>
          <a:p>
            <a:pPr lvl="0" algn="ctr" rtl="0">
              <a:buNone/>
            </a:pPr>
            <a:r>
              <a:rPr lang="ru-RU" u="sng"/>
              <a:t>Клиника среднетяжелой формы</a:t>
            </a:r>
          </a:p>
          <a:p>
            <a:pPr lvl="0" rtl="0"/>
            <a:r>
              <a:rPr lang="ru-RU"/>
              <a:t>ухудшение состояния</a:t>
            </a:r>
          </a:p>
          <a:p>
            <a:pPr lvl="0" rtl="0"/>
            <a:r>
              <a:rPr lang="ru-RU"/>
              <a:t>число приступов от 16 до 25-30 в сутки</a:t>
            </a:r>
          </a:p>
          <a:p>
            <a:pPr lvl="0" rtl="0"/>
            <a:r>
              <a:rPr lang="ru-RU"/>
              <a:t>периоральный цианоз во и вне приступа кашля - бледное лицо </a:t>
            </a:r>
          </a:p>
          <a:p>
            <a:pPr lvl="0" rtl="0"/>
            <a:r>
              <a:rPr lang="ru-RU"/>
              <a:t>в легких – коробочный оттенок перкуторного звука, единичные сухие и влажные хрипы </a:t>
            </a:r>
          </a:p>
          <a:p>
            <a:pPr lvl="0" rtl="0"/>
            <a:r>
              <a:rPr lang="ru-RU"/>
              <a:t>продолжительность спазматического кашля 5 -6 недель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357166"/>
            <a:ext cx="8229600" cy="607223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Клиника тяжелой формы</a:t>
            </a:r>
          </a:p>
          <a:p>
            <a:pPr lvl="0" rtl="0"/>
            <a:r>
              <a:rPr lang="ru-RU"/>
              <a:t>продромальный период 3 – 5 дней</a:t>
            </a:r>
          </a:p>
          <a:p>
            <a:pPr lvl="0" rtl="0"/>
            <a:r>
              <a:rPr lang="ru-RU"/>
              <a:t>общее состояние в период кашля значительно нарушено</a:t>
            </a:r>
          </a:p>
          <a:p>
            <a:pPr lvl="0" rtl="0"/>
            <a:r>
              <a:rPr lang="ru-RU"/>
              <a:t>число приступов до 50 и более, со рвотой</a:t>
            </a:r>
          </a:p>
          <a:p>
            <a:pPr lvl="0" rtl="0"/>
            <a:r>
              <a:rPr lang="ru-RU"/>
              <a:t>расстройство ритма дыхания </a:t>
            </a:r>
          </a:p>
          <a:p>
            <a:pPr lvl="0" rtl="0"/>
            <a:r>
              <a:rPr lang="ru-RU"/>
              <a:t>пероральный и акроцианоз сохраняются вне приступа кашля </a:t>
            </a:r>
          </a:p>
          <a:p>
            <a:pPr lvl="0" rtl="0"/>
            <a:r>
              <a:rPr lang="ru-RU"/>
              <a:t>выражены поражения ССС: </a:t>
            </a:r>
          </a:p>
          <a:p>
            <a:pPr lvl="0" rtl="0">
              <a:buFont typeface="Calibri"/>
              <a:buChar char="‒"/>
            </a:pPr>
            <a:r>
              <a:rPr lang="ru-RU"/>
              <a:t>глухость тонов сердца</a:t>
            </a:r>
          </a:p>
          <a:p>
            <a:pPr lvl="0" rtl="0">
              <a:buFont typeface="Calibri"/>
              <a:buChar char="‒"/>
            </a:pPr>
            <a:r>
              <a:rPr lang="ru-RU"/>
              <a:t>геморрагическая сыпь</a:t>
            </a:r>
          </a:p>
          <a:p>
            <a:pPr lvl="0" rtl="0">
              <a:buFont typeface="Calibri"/>
              <a:buChar char="‒"/>
            </a:pPr>
            <a:r>
              <a:rPr lang="ru-RU"/>
              <a:t>расширение границ сердца</a:t>
            </a:r>
          </a:p>
          <a:p>
            <a:pPr lvl="0" rtl="0">
              <a:buFont typeface="Calibri"/>
              <a:buChar char="‒"/>
            </a:pPr>
            <a:r>
              <a:rPr lang="ru-RU"/>
              <a:t>повышенное А/Д</a:t>
            </a:r>
          </a:p>
          <a:p>
            <a:pPr lvl="0" rtl="0"/>
            <a:r>
              <a:rPr lang="ru-RU"/>
              <a:t>энцефалопатия (судороги, нарушение сознания, парезы)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3200" u="sng"/>
              <a:t>Опорные диагностические признаки коклюша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0034" y="928670"/>
            <a:ext cx="8229600" cy="490063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2000"/>
              <a:t>указание в эпиданамнезе на контакт с длительно кашляющим ребенком</a:t>
            </a:r>
          </a:p>
          <a:p>
            <a:pPr lvl="0" rtl="0"/>
            <a:r>
              <a:rPr lang="ru-RU" sz="2000"/>
              <a:t>сухой нарастающий кашель при нормальной или субфебрильной </a:t>
            </a:r>
            <a:r>
              <a:rPr sz="2000"/>
              <a:t>t⁰</a:t>
            </a:r>
            <a:r>
              <a:rPr lang="ru-RU" sz="2000"/>
              <a:t>, слабо выраженные и быстро купирующиеся катаральные явления</a:t>
            </a:r>
          </a:p>
          <a:p>
            <a:pPr lvl="0" rtl="0"/>
            <a:r>
              <a:rPr lang="ru-RU" sz="2000"/>
              <a:t>отсутствие эффекта от проводимой терапии в катаральном периоде</a:t>
            </a:r>
          </a:p>
          <a:p>
            <a:pPr lvl="0" rtl="0"/>
            <a:r>
              <a:rPr lang="ru-RU" sz="2000"/>
              <a:t>появление приступообразного кашля с репризами, спустя 1 – 2 недели от начала болезни</a:t>
            </a:r>
          </a:p>
          <a:p>
            <a:pPr lvl="0" rtl="0"/>
            <a:r>
              <a:rPr lang="ru-RU" sz="2000"/>
              <a:t>выделение густой вязкой мокроты или рвоты после приступа кашля</a:t>
            </a:r>
          </a:p>
          <a:p>
            <a:pPr lvl="0" rtl="0"/>
            <a:r>
              <a:rPr lang="ru-RU" sz="2000"/>
              <a:t>отсутствие постоянных изменений со стороны легких в периоде спазматического кашля</a:t>
            </a:r>
          </a:p>
          <a:p>
            <a:pPr lvl="0" rtl="0"/>
            <a:r>
              <a:rPr lang="ru-RU" sz="2000"/>
              <a:t>возможно  дизритмия дыхания и приступы апноэ</a:t>
            </a:r>
          </a:p>
          <a:p>
            <a:pPr lvl="0" rtl="0"/>
            <a:r>
              <a:rPr lang="ru-RU" sz="2000"/>
              <a:t>гемограмма: лейкоцитоз, лимфоцитоз, соэ ниже нормы или норма</a:t>
            </a:r>
          </a:p>
          <a:p>
            <a:pPr lvl="0" rtl="0"/>
            <a:r>
              <a:rPr lang="ru-RU" sz="2000"/>
              <a:t>выделение коклюшной палочки методом кашлевых пластин </a:t>
            </a:r>
          </a:p>
          <a:p>
            <a:pPr lvl="0" rtl="0"/>
            <a:r>
              <a:rPr lang="ru-RU" sz="2000"/>
              <a:t>нарастание титра антител при серологическом обследовании в 4 раза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 u="sng"/>
              <a:t>Атипичные формы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142984"/>
            <a:ext cx="8229600" cy="53578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lvl="0">
              <a:defRPr/>
            </a:lvl1pPr>
          </a:lstStyle>
          <a:p>
            <a:pPr lvl="0" rtl="0">
              <a:buNone/>
            </a:pPr>
            <a:r>
              <a:rPr lang="ru-RU" u="sng"/>
              <a:t>Стертая</a:t>
            </a:r>
          </a:p>
          <a:p>
            <a:pPr lvl="0" rtl="0">
              <a:buNone/>
            </a:pPr>
            <a:r>
              <a:rPr lang="ru-RU"/>
              <a:t>– отсутствие последовательной смены периодов болезни, приступов судорожного кашля</a:t>
            </a:r>
          </a:p>
          <a:p>
            <a:pPr lvl="0" rtl="0">
              <a:buNone/>
            </a:pPr>
            <a:r>
              <a:rPr lang="ru-RU"/>
              <a:t>– кашель сухой, навязчивый</a:t>
            </a:r>
          </a:p>
          <a:p>
            <a:pPr lvl="0" rtl="0">
              <a:buNone/>
            </a:pPr>
            <a:r>
              <a:rPr lang="ru-RU"/>
              <a:t>–</a:t>
            </a:r>
            <a:r>
              <a:rPr/>
              <a:t> </a:t>
            </a:r>
            <a:r>
              <a:rPr lang="ru-RU"/>
              <a:t>состояние больного удовлетворительное</a:t>
            </a:r>
          </a:p>
          <a:p>
            <a:pPr lvl="0" rtl="0">
              <a:buNone/>
            </a:pPr>
            <a:r>
              <a:rPr lang="ru-RU"/>
              <a:t>– длительность кашля 7 – 50 дней </a:t>
            </a:r>
          </a:p>
          <a:p>
            <a:pPr lvl="0" rtl="0">
              <a:buNone/>
            </a:pPr>
            <a:r>
              <a:rPr lang="ru-RU"/>
              <a:t>– гематологические изменения незначительны</a:t>
            </a:r>
          </a:p>
          <a:p>
            <a:pPr lvl="0" rtl="0">
              <a:buNone/>
            </a:pPr>
            <a:r>
              <a:rPr lang="ru-RU" u="sng"/>
              <a:t>Субклиническая форма:</a:t>
            </a:r>
          </a:p>
          <a:p>
            <a:pPr lvl="0" rtl="0">
              <a:buFont typeface="Wingdings"/>
              <a:buChar char="ü"/>
            </a:pPr>
            <a:r>
              <a:rPr lang="ru-RU"/>
              <a:t>выделение возбудителя</a:t>
            </a:r>
          </a:p>
          <a:p>
            <a:pPr lvl="0" rtl="0">
              <a:buFont typeface="Wingdings"/>
              <a:buChar char="ü"/>
            </a:pPr>
            <a:r>
              <a:rPr lang="ru-RU"/>
              <a:t>нарастание титра противококлюшных антител</a:t>
            </a:r>
          </a:p>
          <a:p>
            <a:pPr lvl="0" rtl="0">
              <a:buFont typeface="Wingdings"/>
              <a:buChar char="ü"/>
            </a:pPr>
            <a:r>
              <a:rPr lang="ru-RU"/>
              <a:t>отсутствие характерных клинических симптомов</a:t>
            </a:r>
          </a:p>
          <a:p>
            <a:pPr lvl="0" rtl="0">
              <a:buNone/>
            </a:pPr>
            <a:r>
              <a:rPr lang="ru-RU" u="sng"/>
              <a:t>Бактерионосительство </a:t>
            </a:r>
            <a:r>
              <a:rPr lang="ru-RU"/>
              <a:t>не более 2%, преимущественно школьников привитых от коклюша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395536" y="188640"/>
            <a:ext cx="8229600" cy="6143668"/>
          </a:xfrm>
          <a:prstGeom prst="rect">
            <a:avLst/>
          </a:prstGeom>
        </p:spPr>
        <p:txBody>
          <a:bodyPr>
            <a:normAutofit fontScale="77000" lnSpcReduction="20000"/>
          </a:bodyPr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Особенности </a:t>
            </a:r>
            <a:r>
              <a:rPr lang="ru-RU"/>
              <a:t>течения коклюша у детей </a:t>
            </a:r>
            <a:r>
              <a:rPr lang="ru-RU" u="sng"/>
              <a:t>раннего возраста</a:t>
            </a:r>
          </a:p>
          <a:p>
            <a:pPr lvl="0" algn="ctr" rtl="0">
              <a:buNone/>
            </a:pPr>
            <a:endParaRPr lang="ru-RU" u="sng"/>
          </a:p>
          <a:p>
            <a:pPr lvl="0" rtl="0"/>
            <a:r>
              <a:rPr lang="ru-RU"/>
              <a:t>инкубационный период укорочен до 4 – 7 дней</a:t>
            </a:r>
          </a:p>
          <a:p>
            <a:pPr lvl="0" rtl="0"/>
            <a:r>
              <a:rPr lang="ru-RU"/>
              <a:t>продромальный от 4-5 до 8 дней</a:t>
            </a:r>
          </a:p>
          <a:p>
            <a:pPr lvl="0" rtl="0"/>
            <a:r>
              <a:rPr lang="ru-RU"/>
              <a:t>период спазматического кашля удлиняется до 50-60 дней</a:t>
            </a:r>
          </a:p>
          <a:p>
            <a:pPr lvl="0" rtl="0"/>
            <a:r>
              <a:rPr lang="ru-RU"/>
              <a:t>превалирует средне-тяжелая и тяжелая форма заболевания</a:t>
            </a:r>
          </a:p>
          <a:p>
            <a:pPr lvl="0" rtl="0"/>
            <a:r>
              <a:rPr lang="ru-RU"/>
              <a:t>приступы кашля могут быть типичными </a:t>
            </a:r>
          </a:p>
          <a:p>
            <a:pPr lvl="0" rtl="0"/>
            <a:r>
              <a:rPr lang="ru-RU"/>
              <a:t>репризы и высовывания языка – значительно реже</a:t>
            </a:r>
          </a:p>
          <a:p>
            <a:pPr lvl="0" rtl="0"/>
            <a:r>
              <a:rPr lang="ru-RU"/>
              <a:t>возможны эквиваленты кашля – чихания, икота, крик</a:t>
            </a:r>
          </a:p>
          <a:p>
            <a:pPr lvl="0" rtl="0"/>
            <a:r>
              <a:rPr lang="ru-RU"/>
              <a:t>при кашле мокроты выделяется мало (из-за частичного заглатывания)</a:t>
            </a:r>
          </a:p>
          <a:p>
            <a:pPr lvl="0" rtl="0"/>
            <a:r>
              <a:rPr lang="ru-RU"/>
              <a:t>кожные и субконъюктивальные кровоизлияния – реже</a:t>
            </a:r>
          </a:p>
          <a:p>
            <a:pPr lvl="0" rtl="0"/>
            <a:r>
              <a:rPr lang="ru-RU"/>
              <a:t>поражение ЦНС – чаще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395536" y="188640"/>
            <a:ext cx="8229600" cy="61436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rtl="0">
              <a:buNone/>
            </a:pPr>
            <a:r>
              <a:rPr lang="ru-RU" u="sng"/>
              <a:t>У новорожденных – кашель:</a:t>
            </a:r>
          </a:p>
          <a:p>
            <a:pPr lvl="0" rtl="0"/>
            <a:r>
              <a:rPr lang="ru-RU"/>
              <a:t>слабый, малозвучный</a:t>
            </a:r>
          </a:p>
          <a:p>
            <a:pPr lvl="0" rtl="0"/>
            <a:r>
              <a:rPr lang="ru-RU"/>
              <a:t>высокая частота специфических осложнений (апноэ, нарушение мозгового кровообращения)</a:t>
            </a:r>
          </a:p>
          <a:p>
            <a:pPr lvl="0" rtl="0"/>
            <a:r>
              <a:rPr lang="ru-RU"/>
              <a:t>неспецифические → пневмония в ранние сроки</a:t>
            </a:r>
          </a:p>
          <a:p>
            <a:pPr lvl="0" rtl="0"/>
            <a:r>
              <a:rPr lang="ru-RU"/>
              <a:t>специфические изменения в крови – сохраняются долго</a:t>
            </a:r>
          </a:p>
          <a:p>
            <a:pPr lvl="0" rtl="0"/>
            <a:r>
              <a:rPr lang="ru-RU"/>
              <a:t>специфические антитела → в более поздние сроки (4 – 6 недели судорожного кашля)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Лабораторная диагностика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lvl="0">
              <a:defRPr/>
            </a:lvl1pPr>
          </a:lstStyle>
          <a:p>
            <a:pPr lvl="0" rtl="0">
              <a:buFont typeface="Calibri"/>
              <a:buChar char="‒"/>
            </a:pPr>
            <a:r>
              <a:rPr lang="ru-RU"/>
              <a:t>выделение культуры </a:t>
            </a:r>
            <a:r>
              <a:rPr/>
              <a:t>B</a:t>
            </a:r>
            <a:r>
              <a:rPr lang="ru-RU"/>
              <a:t>. </a:t>
            </a:r>
            <a:r>
              <a:rPr/>
              <a:t>pertussis</a:t>
            </a:r>
          </a:p>
          <a:p>
            <a:pPr lvl="0" rtl="0">
              <a:buFont typeface="Calibri"/>
              <a:buChar char="‒"/>
            </a:pPr>
            <a:r>
              <a:rPr lang="ru-RU"/>
              <a:t>обнаружение специфического фрагмента генома </a:t>
            </a:r>
            <a:r>
              <a:rPr/>
              <a:t>B</a:t>
            </a:r>
            <a:r>
              <a:rPr lang="ru-RU"/>
              <a:t>. </a:t>
            </a:r>
            <a:r>
              <a:rPr/>
              <a:t>Pertussis</a:t>
            </a:r>
            <a:r>
              <a:rPr lang="ru-RU"/>
              <a:t> методом ПЦР</a:t>
            </a:r>
          </a:p>
          <a:p>
            <a:pPr lvl="0" rtl="0">
              <a:buFont typeface="Calibri"/>
              <a:buChar char="‒"/>
            </a:pPr>
            <a:r>
              <a:rPr lang="ru-RU"/>
              <a:t>у привитых детей и взрослых выраженная сероконверсия, т.е. увеличение или уменьшение в 4 раза уровня специфического </a:t>
            </a:r>
            <a:r>
              <a:rPr/>
              <a:t>Ig G </a:t>
            </a:r>
            <a:r>
              <a:rPr lang="ru-RU"/>
              <a:t>и/или </a:t>
            </a:r>
            <a:r>
              <a:rPr/>
              <a:t>Ig A </a:t>
            </a:r>
            <a:r>
              <a:rPr lang="ru-RU"/>
              <a:t>(ИФА) или уровня агглютинирущих антител (РА) в парных сыворотках (с интервалом 2 недели)</a:t>
            </a:r>
          </a:p>
          <a:p>
            <a:pPr lvl="0" rtl="0">
              <a:buFont typeface="Calibri"/>
              <a:buChar char="‒"/>
            </a:pPr>
            <a:r>
              <a:rPr lang="ru-RU"/>
              <a:t>у непривитых – однократное обнаружение специфических </a:t>
            </a:r>
            <a:r>
              <a:rPr/>
              <a:t>Ig M </a:t>
            </a:r>
            <a:r>
              <a:rPr lang="ru-RU"/>
              <a:t>(ИФА) и/или </a:t>
            </a:r>
            <a:r>
              <a:rPr/>
              <a:t>Ig A </a:t>
            </a:r>
            <a:r>
              <a:rPr lang="ru-RU"/>
              <a:t>и/или </a:t>
            </a:r>
            <a:r>
              <a:rPr/>
              <a:t>Ig G </a:t>
            </a:r>
            <a:r>
              <a:rPr lang="ru-RU"/>
              <a:t>(ИФА) и антител в титре 1:80 и более (РА)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Лабораторная диагностика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>
              <a:buNone/>
            </a:pPr>
            <a:r>
              <a:rPr lang="ru-RU"/>
              <a:t>Диагноз коклюша вызываемый</a:t>
            </a:r>
            <a:r>
              <a:rPr/>
              <a:t> B</a:t>
            </a:r>
            <a:r>
              <a:rPr lang="ru-RU"/>
              <a:t>. </a:t>
            </a:r>
            <a:r>
              <a:rPr/>
              <a:t>parapertussis</a:t>
            </a:r>
            <a:r>
              <a:rPr lang="ru-RU"/>
              <a:t> (паракоклюш)</a:t>
            </a:r>
          </a:p>
          <a:p>
            <a:pPr lvl="0" rtl="0">
              <a:buFont typeface="Calibri"/>
              <a:buChar char="‒"/>
            </a:pPr>
            <a:r>
              <a:rPr lang="ru-RU"/>
              <a:t>выделение культуры </a:t>
            </a:r>
            <a:r>
              <a:rPr/>
              <a:t>B</a:t>
            </a:r>
            <a:r>
              <a:rPr lang="ru-RU"/>
              <a:t>. </a:t>
            </a:r>
            <a:r>
              <a:rPr/>
              <a:t>parapertussis</a:t>
            </a:r>
            <a:r>
              <a:rPr lang="ru-RU"/>
              <a:t> </a:t>
            </a:r>
          </a:p>
          <a:p>
            <a:pPr lvl="0" rtl="0">
              <a:buFont typeface="Calibri"/>
              <a:buChar char="‒"/>
            </a:pPr>
            <a:r>
              <a:rPr lang="ru-RU"/>
              <a:t>обнаружение фрагмента генома </a:t>
            </a:r>
            <a:r>
              <a:rPr/>
              <a:t>B</a:t>
            </a:r>
            <a:r>
              <a:rPr lang="ru-RU"/>
              <a:t>. </a:t>
            </a:r>
            <a:r>
              <a:rPr/>
              <a:t>parapertussis</a:t>
            </a:r>
            <a:r>
              <a:rPr lang="ru-RU"/>
              <a:t> методом ПЦР</a:t>
            </a:r>
          </a:p>
          <a:p>
            <a:pPr lvl="0" rtl="0">
              <a:buFont typeface="Calibri"/>
              <a:buChar char="‒"/>
            </a:pPr>
            <a:r>
              <a:rPr lang="ru-RU"/>
              <a:t>или антител </a:t>
            </a:r>
            <a:r>
              <a:rPr/>
              <a:t>B</a:t>
            </a:r>
            <a:r>
              <a:rPr lang="ru-RU"/>
              <a:t>. </a:t>
            </a:r>
            <a:r>
              <a:rPr/>
              <a:t>parapertussis</a:t>
            </a:r>
            <a:r>
              <a:rPr lang="ru-RU"/>
              <a:t> методом РА в титре не менее 1:80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Противоэпидемические мероприятия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908720"/>
            <a:ext cx="8435280" cy="5688633"/>
          </a:xfrm>
          <a:prstGeom prst="rect">
            <a:avLst/>
          </a:prstGeom>
        </p:spPr>
        <p:txBody>
          <a:bodyPr>
            <a:normAutofit fontScale="77000" lnSpcReduction="2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Госпитализация больных по клиническим и эпидемиологическим показаниям</a:t>
            </a:r>
          </a:p>
          <a:p>
            <a:pPr lvl="0" rtl="0"/>
            <a:r>
              <a:rPr lang="ru-RU"/>
              <a:t>Дети до 7 лет допускаются в коллектив через 25 дней от начала заболевания</a:t>
            </a:r>
          </a:p>
          <a:p>
            <a:pPr lvl="0" rtl="0"/>
            <a:r>
              <a:rPr lang="ru-RU"/>
              <a:t>Школьники – после окончания проявлений острого периода болезни</a:t>
            </a:r>
          </a:p>
          <a:p>
            <a:pPr lvl="0" rtl="0"/>
            <a:r>
              <a:rPr lang="ru-RU"/>
              <a:t>Выписка с 2-х кратным бактериологическим обследованием и исследованием периферической крови</a:t>
            </a:r>
          </a:p>
          <a:p>
            <a:pPr lvl="0" rtl="0"/>
            <a:r>
              <a:rPr lang="ru-RU"/>
              <a:t>После изоляции больного дети до 7 лет, не болевшие коклюшем отстраняются на 14 дней</a:t>
            </a:r>
          </a:p>
          <a:p>
            <a:pPr lvl="0" rtl="0"/>
            <a:r>
              <a:rPr lang="ru-RU"/>
              <a:t>При невозможности изоляции больного карантин удлиняется до 25 дней</a:t>
            </a:r>
          </a:p>
          <a:p>
            <a:pPr lvl="0" rtl="0"/>
            <a:r>
              <a:rPr lang="ru-RU"/>
              <a:t>Реконвалесценты освобождаются от проф.прививок на 1 месяц при неосложненном течении, на 2 месяца-при осложненном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2800"/>
              <a:t>Алгоритм терапии</a:t>
            </a:r>
            <a:r>
              <a:rPr sz="2800"/>
              <a:t> </a:t>
            </a:r>
            <a:r>
              <a:rPr lang="ru-RU" sz="2800"/>
              <a:t>легкой формы коклюша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071546"/>
            <a:ext cx="2286016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Продромальный период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1071546"/>
            <a:ext cx="2286016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Период спазматического кашля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1071546"/>
            <a:ext cx="2286016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Период разрешения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000240"/>
            <a:ext cx="2286016" cy="107157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Антибактериальные препараты, воздействующие на возбудителя коклюша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500438"/>
            <a:ext cx="2286016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Ампициллины</a:t>
            </a:r>
          </a:p>
          <a:p>
            <a:pPr lvl="0" algn="ctr" rtl="0"/>
            <a:r>
              <a:rPr lang="ru-RU" sz="1600"/>
              <a:t>Макролиды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357694"/>
            <a:ext cx="2286016" cy="150019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Иммуноглобулиновые препараты, содержащие противококлюшные антитоксические антитела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857364"/>
            <a:ext cx="2286016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Противокашлевые препараты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2714620"/>
            <a:ext cx="2286016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Синекод </a:t>
            </a:r>
          </a:p>
          <a:p>
            <a:pPr lvl="0" algn="ctr" rtl="0"/>
            <a:r>
              <a:rPr lang="ru-RU" sz="1600"/>
              <a:t>Омнитус</a:t>
            </a:r>
          </a:p>
          <a:p>
            <a:pPr lvl="0" algn="ctr" rtl="0"/>
            <a:r>
              <a:rPr lang="ru-RU" sz="1600"/>
              <a:t>Коделак нео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3714752"/>
            <a:ext cx="2286016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Муколитики (йодит калия, лазолван, бромгексин и др.)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786322"/>
            <a:ext cx="2286016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Индукторы интерферонов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1857364"/>
            <a:ext cx="2286016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Индукторы интерферонов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512" y="2786058"/>
            <a:ext cx="2286016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Циклоферон</a:t>
            </a:r>
          </a:p>
          <a:p>
            <a:pPr lvl="0" algn="ctr" rtl="0"/>
            <a:r>
              <a:rPr lang="ru-RU" sz="1600"/>
              <a:t>Кагоцел</a:t>
            </a:r>
          </a:p>
          <a:p>
            <a:pPr lvl="0" algn="ctr" rtl="0"/>
            <a:r>
              <a:rPr lang="ru-RU" sz="1600"/>
              <a:t>Эргоферон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4786322"/>
            <a:ext cx="2286016" cy="85725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Циклоферон</a:t>
            </a:r>
          </a:p>
          <a:p>
            <a:pPr lvl="0" algn="ctr" rtl="0"/>
            <a:r>
              <a:rPr lang="ru-RU" sz="1600"/>
              <a:t>Кагоцел </a:t>
            </a:r>
          </a:p>
          <a:p>
            <a:pPr lvl="0" algn="ctr" rtl="0"/>
            <a:r>
              <a:rPr lang="ru-RU" sz="1600"/>
              <a:t>Эргоферон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287438" y="1713694"/>
            <a:ext cx="285753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7" name="Прямая со стрелкой 16"/>
          <p:cNvCxnSpPr/>
          <p:nvPr/>
        </p:nvCxnSpPr>
        <p:spPr>
          <a:xfrm rot="5400000">
            <a:off x="7216000" y="2570950"/>
            <a:ext cx="428628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8" name="Прямая со стрелкой 17"/>
          <p:cNvCxnSpPr/>
          <p:nvPr/>
        </p:nvCxnSpPr>
        <p:spPr>
          <a:xfrm rot="5400000">
            <a:off x="4287042" y="1713694"/>
            <a:ext cx="28575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9" name="Прямая со стрелкой 18"/>
          <p:cNvCxnSpPr/>
          <p:nvPr/>
        </p:nvCxnSpPr>
        <p:spPr>
          <a:xfrm rot="5400000">
            <a:off x="4251323" y="2535231"/>
            <a:ext cx="35719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0" name="Прямая со стрелкой 19"/>
          <p:cNvCxnSpPr/>
          <p:nvPr/>
        </p:nvCxnSpPr>
        <p:spPr>
          <a:xfrm>
            <a:off x="5573721" y="5000636"/>
            <a:ext cx="71279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1" name="Прямая со стрелкой 2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2" name="Прямая со стрелкой 21"/>
          <p:cNvCxnSpPr/>
          <p:nvPr/>
        </p:nvCxnSpPr>
        <p:spPr>
          <a:xfrm rot="5400000">
            <a:off x="1358084" y="3285330"/>
            <a:ext cx="428628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23" name="Прямая соединительная линия 22"/>
          <p:cNvSpPr/>
          <p:nvPr/>
        </p:nvSpPr>
        <p:spPr>
          <a:xfrm rot="10800000">
            <a:off x="214282" y="1214422"/>
            <a:ext cx="214314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4" name="Прямая соединительная линия 23"/>
          <p:cNvSpPr/>
          <p:nvPr/>
        </p:nvSpPr>
        <p:spPr>
          <a:xfrm rot="5400000">
            <a:off x="-1714544" y="3143248"/>
            <a:ext cx="3857652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4282" y="5072074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26" name="Прямая соединительная линия 25"/>
          <p:cNvSpPr/>
          <p:nvPr/>
        </p:nvSpPr>
        <p:spPr>
          <a:xfrm rot="10800000">
            <a:off x="3071802" y="1214422"/>
            <a:ext cx="214314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7" name="Прямая соединительная линия 26"/>
          <p:cNvSpPr/>
          <p:nvPr/>
        </p:nvSpPr>
        <p:spPr>
          <a:xfrm rot="5400000">
            <a:off x="1142976" y="3143248"/>
            <a:ext cx="3857652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071802" y="5072074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29" name="Прямая соединительная линия 28"/>
          <p:cNvSpPr/>
          <p:nvPr/>
        </p:nvSpPr>
        <p:spPr>
          <a:xfrm rot="10800000">
            <a:off x="5572132" y="1214422"/>
            <a:ext cx="214314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0" name="Прямая соединительная линия 29"/>
          <p:cNvSpPr/>
          <p:nvPr/>
        </p:nvSpPr>
        <p:spPr>
          <a:xfrm rot="5400000">
            <a:off x="4357686" y="2643182"/>
            <a:ext cx="2857520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5572132" y="4071942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642918"/>
            <a:ext cx="8229600" cy="5483246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Возбудитель</a:t>
            </a:r>
          </a:p>
          <a:p>
            <a:pPr lvl="0" rtl="0"/>
            <a:r>
              <a:rPr/>
              <a:t>Bordetella pertussis</a:t>
            </a:r>
          </a:p>
          <a:p>
            <a:pPr lvl="0" rtl="0"/>
            <a:r>
              <a:rPr/>
              <a:t>Bordetella paratertussis</a:t>
            </a:r>
          </a:p>
          <a:p>
            <a:pPr lvl="0" rtl="0"/>
            <a:r>
              <a:rPr/>
              <a:t>B.bronchiseptica </a:t>
            </a:r>
          </a:p>
          <a:p>
            <a:pPr lvl="0" rtl="0">
              <a:buNone/>
            </a:pPr>
            <a:r>
              <a:rPr lang="ru-RU"/>
              <a:t>Грамотрицательный аэроб</a:t>
            </a:r>
          </a:p>
          <a:p>
            <a:pPr lvl="0" rtl="0">
              <a:buNone/>
            </a:pPr>
            <a:r>
              <a:rPr lang="ru-RU"/>
              <a:t>Род – </a:t>
            </a:r>
            <a:r>
              <a:rPr/>
              <a:t>Bordetella</a:t>
            </a:r>
          </a:p>
          <a:p>
            <a:pPr lvl="0" algn="ctr" rtl="0">
              <a:buNone/>
            </a:pPr>
            <a:r>
              <a:rPr lang="ru-RU"/>
              <a:t>Различия</a:t>
            </a:r>
          </a:p>
          <a:p>
            <a:pPr lvl="0" rtl="0">
              <a:buNone/>
            </a:pPr>
            <a:r>
              <a:rPr/>
              <a:t>Bordetella pertussis</a:t>
            </a:r>
            <a:r>
              <a:rPr lang="ru-RU"/>
              <a:t> – имеет капсулу</a:t>
            </a:r>
          </a:p>
          <a:p>
            <a:pPr lvl="0" rtl="0">
              <a:buNone/>
            </a:pPr>
            <a:r>
              <a:rPr/>
              <a:t>Bordetella paratertussis </a:t>
            </a:r>
            <a:r>
              <a:rPr lang="ru-RU"/>
              <a:t>– не имеет капсулу</a:t>
            </a:r>
          </a:p>
          <a:p>
            <a:pPr lvl="0" rtl="0">
              <a:buNone/>
            </a:pPr>
            <a:endParaRPr lang="ru-RU"/>
          </a:p>
          <a:p>
            <a:pPr lvl="0" rtl="0">
              <a:buNone/>
            </a:pPr>
            <a:endParaRPr lang="ru-RU"/>
          </a:p>
          <a:p>
            <a:pPr lvl="0" algn="ctr" rtl="0"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2800"/>
              <a:t>Алгоритм терапии</a:t>
            </a:r>
            <a:r>
              <a:rPr sz="2800"/>
              <a:t> </a:t>
            </a:r>
            <a:r>
              <a:rPr lang="ru-RU" sz="2800"/>
              <a:t>среднетяжелой формы коклюша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06" y="928670"/>
            <a:ext cx="1857388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Продромальный период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928670"/>
            <a:ext cx="3286148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Период спазматического кашля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928670"/>
            <a:ext cx="1827512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Период разрешения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06" y="2143116"/>
            <a:ext cx="1857388" cy="121444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06" y="4071942"/>
            <a:ext cx="1850894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Ампициллины</a:t>
            </a:r>
          </a:p>
          <a:p>
            <a:pPr lvl="0" algn="ctr" rtl="0"/>
            <a:r>
              <a:rPr lang="ru-RU" sz="1400"/>
              <a:t>Макролиды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768" y="1785926"/>
            <a:ext cx="1827512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Индукторы интерферонов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68" y="2643182"/>
            <a:ext cx="1827512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Циклоферон</a:t>
            </a:r>
          </a:p>
          <a:p>
            <a:pPr lvl="0" algn="ctr" rtl="0"/>
            <a:r>
              <a:rPr lang="ru-RU" sz="1400"/>
              <a:t>Кагоцел</a:t>
            </a:r>
          </a:p>
          <a:p>
            <a:pPr lvl="0" algn="ctr" rtl="0"/>
            <a:r>
              <a:rPr lang="ru-RU" sz="1400"/>
              <a:t>Эргоферон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1643050"/>
            <a:ext cx="1500198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Индукторы интерферонов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2285992"/>
            <a:ext cx="1500198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Циклоферон</a:t>
            </a:r>
          </a:p>
          <a:p>
            <a:pPr lvl="0" algn="ctr" rtl="0"/>
            <a:r>
              <a:rPr lang="ru-RU" sz="1400"/>
              <a:t>Кагоцел</a:t>
            </a:r>
          </a:p>
          <a:p>
            <a:pPr lvl="0" algn="ctr" rtl="0"/>
            <a:r>
              <a:rPr lang="ru-RU" sz="1400"/>
              <a:t>Эргоферон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95502" y="1645920"/>
            <a:ext cx="1571636" cy="925824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1643050"/>
            <a:ext cx="1571636" cy="114300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 повышающие устойчивость ЦНС к гипоксии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502" y="3360432"/>
            <a:ext cx="1553154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Муколитики (амбробене, лазолван)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0694" y="3357562"/>
            <a:ext cx="1500198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Фенобарбитал</a:t>
            </a:r>
          </a:p>
          <a:p>
            <a:pPr lvl="0" algn="ctr" rtl="0"/>
            <a:r>
              <a:rPr lang="ru-RU" sz="1400"/>
              <a:t>Дибазол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3108" y="4500571"/>
            <a:ext cx="2071702" cy="928694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Противокашлевые средства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24" y="4500571"/>
            <a:ext cx="2071703" cy="928694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Средства, восстанавливающие кишечную микрофлору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43702" y="4500571"/>
            <a:ext cx="2071702" cy="928694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Средства, воздействующие на легочную диффузию газов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3108" y="5643578"/>
            <a:ext cx="2071702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Синекод</a:t>
            </a:r>
          </a:p>
          <a:p>
            <a:pPr lvl="0" algn="ctr" rtl="0"/>
            <a:r>
              <a:rPr lang="ru-RU" sz="1400"/>
              <a:t>Омнитус</a:t>
            </a:r>
          </a:p>
          <a:p>
            <a:pPr lvl="0" algn="ctr" rtl="0"/>
            <a:r>
              <a:rPr lang="ru-RU" sz="1400"/>
              <a:t>Коделак нео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9124" y="5643578"/>
            <a:ext cx="2071703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Бифидо-, лактосодержащие препараты, КИП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43702" y="5643578"/>
            <a:ext cx="2071702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Кислород</a:t>
            </a:r>
          </a:p>
          <a:p>
            <a:pPr lvl="0" algn="ctr" rtl="0"/>
            <a:r>
              <a:rPr lang="ru-RU" sz="1400"/>
              <a:t>Эуфиллин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642910" y="1785926"/>
            <a:ext cx="71438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44354" y="3713308"/>
            <a:ext cx="713424" cy="1932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4" name="Прямая со стрелкой 23"/>
          <p:cNvCxnSpPr/>
          <p:nvPr/>
        </p:nvCxnSpPr>
        <p:spPr>
          <a:xfrm rot="5400000">
            <a:off x="4251323" y="1535099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3829681" y="2962271"/>
            <a:ext cx="3072144" cy="507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rot="5400000">
            <a:off x="5894397" y="1535099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7" name="Прямая со стрелкой 26"/>
          <p:cNvCxnSpPr/>
          <p:nvPr/>
        </p:nvCxnSpPr>
        <p:spPr>
          <a:xfrm rot="5400000">
            <a:off x="3964777" y="2964653"/>
            <a:ext cx="785818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8" name="Прямая со стрелкой 27"/>
          <p:cNvCxnSpPr/>
          <p:nvPr/>
        </p:nvCxnSpPr>
        <p:spPr>
          <a:xfrm rot="5400000">
            <a:off x="5715008" y="3071810"/>
            <a:ext cx="57150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9" name="Прямая со стрелкой 28"/>
          <p:cNvCxnSpPr/>
          <p:nvPr/>
        </p:nvCxnSpPr>
        <p:spPr>
          <a:xfrm rot="5400000">
            <a:off x="7878929" y="1607331"/>
            <a:ext cx="35719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0" name="Прямая со стрелкой 29"/>
          <p:cNvCxnSpPr/>
          <p:nvPr/>
        </p:nvCxnSpPr>
        <p:spPr>
          <a:xfrm rot="5400000">
            <a:off x="7878929" y="2464587"/>
            <a:ext cx="35719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1" name="Прямая со стрелкой 30"/>
          <p:cNvCxnSpPr/>
          <p:nvPr/>
        </p:nvCxnSpPr>
        <p:spPr>
          <a:xfrm rot="5400000">
            <a:off x="3036877" y="5535627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2" name="Прямая со стрелкой 31"/>
          <p:cNvCxnSpPr/>
          <p:nvPr/>
        </p:nvCxnSpPr>
        <p:spPr>
          <a:xfrm rot="5400000">
            <a:off x="5394331" y="5535627"/>
            <a:ext cx="214315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3" name="Прямая со стрелкой 32"/>
          <p:cNvCxnSpPr/>
          <p:nvPr/>
        </p:nvCxnSpPr>
        <p:spPr>
          <a:xfrm rot="5400000">
            <a:off x="7608909" y="5535627"/>
            <a:ext cx="214315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34" name="Прямая соединительная линия 33"/>
          <p:cNvSpPr/>
          <p:nvPr/>
        </p:nvSpPr>
        <p:spPr>
          <a:xfrm rot="10800000">
            <a:off x="2643174" y="1142984"/>
            <a:ext cx="285752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2387649" y="1394903"/>
            <a:ext cx="509032" cy="51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6" name="Прямая со стрелкой 35"/>
          <p:cNvCxnSpPr/>
          <p:nvPr/>
        </p:nvCxnSpPr>
        <p:spPr>
          <a:xfrm rot="5400000">
            <a:off x="2560297" y="2225993"/>
            <a:ext cx="166066" cy="312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7" name="Прямая со стрелкой 36"/>
          <p:cNvCxnSpPr/>
          <p:nvPr/>
        </p:nvCxnSpPr>
        <p:spPr>
          <a:xfrm rot="5400000">
            <a:off x="2036745" y="2963859"/>
            <a:ext cx="307183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38" name="Прямая соединительная линия 37"/>
          <p:cNvSpPr/>
          <p:nvPr/>
        </p:nvSpPr>
        <p:spPr>
          <a:xfrm rot="10800000">
            <a:off x="6215074" y="1142984"/>
            <a:ext cx="857257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9" name="Прямая со стрелкой 38"/>
          <p:cNvCxnSpPr/>
          <p:nvPr/>
        </p:nvCxnSpPr>
        <p:spPr>
          <a:xfrm rot="16200000" flipH="1">
            <a:off x="5395919" y="2819395"/>
            <a:ext cx="3357896" cy="507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40" name="TextBox 39"/>
          <p:cNvSpPr txBox="1"/>
          <p:nvPr/>
        </p:nvSpPr>
        <p:spPr>
          <a:xfrm>
            <a:off x="84810" y="2174256"/>
            <a:ext cx="1857388" cy="1384995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Антибактериальные препараты, воздействующие на возбудителя коклюша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71868" y="1643050"/>
            <a:ext cx="1857388" cy="1231106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Средства, восстанавливающие мукоцилиарный клиренс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3714752"/>
            <a:ext cx="1928826" cy="142876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2800"/>
              <a:t>Алгоритм терапии</a:t>
            </a:r>
            <a:r>
              <a:rPr sz="2800"/>
              <a:t> </a:t>
            </a:r>
            <a:r>
              <a:rPr lang="ru-RU" sz="2800"/>
              <a:t>тяжелой формы коклюша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928670"/>
            <a:ext cx="1857388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Продромальный период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928670"/>
            <a:ext cx="3286148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Период спазматического кашля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768" y="928670"/>
            <a:ext cx="1827512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Период разрешения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2143116"/>
            <a:ext cx="1857388" cy="114300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643314"/>
            <a:ext cx="1850894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Ампициллины</a:t>
            </a:r>
          </a:p>
          <a:p>
            <a:pPr lvl="0" algn="ctr" rtl="0"/>
            <a:r>
              <a:rPr lang="ru-RU" sz="1400"/>
              <a:t>Макролиды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715142" y="1785926"/>
            <a:ext cx="713586" cy="7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10" name="Прямая со стрелкой 9"/>
          <p:cNvCxnSpPr/>
          <p:nvPr/>
        </p:nvCxnSpPr>
        <p:spPr>
          <a:xfrm rot="5400000">
            <a:off x="891320" y="3463096"/>
            <a:ext cx="357190" cy="3247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11" name="Скругленный прямоугольник 10"/>
          <p:cNvSpPr/>
          <p:nvPr/>
        </p:nvSpPr>
        <p:spPr>
          <a:xfrm>
            <a:off x="142844" y="4643446"/>
            <a:ext cx="1857388" cy="157163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42844" y="4786322"/>
            <a:ext cx="1928826" cy="1661993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>
                <a:solidFill>
                  <a:srgbClr val="000000"/>
                </a:solidFill>
              </a:rPr>
              <a:t>Иммуноглобулиновые препараты с повышенным содержанием противоклюшных антител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14554"/>
            <a:ext cx="2143139" cy="1231106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Антибактериальные препараты, воздействующие на возбудителя коклюша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rot="5400000">
            <a:off x="-2071734" y="3286124"/>
            <a:ext cx="4286280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1406" y="5429264"/>
            <a:ext cx="142876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16" name="Скругленный прямоугольник 15"/>
          <p:cNvSpPr/>
          <p:nvPr/>
        </p:nvSpPr>
        <p:spPr>
          <a:xfrm>
            <a:off x="2051032" y="1571612"/>
            <a:ext cx="1500198" cy="150019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2011640" y="1585732"/>
            <a:ext cx="1571636" cy="1384995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Средства, способствующие уменьшению гипоксии и дыхательных расстройств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3214686"/>
            <a:ext cx="1500198" cy="107157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947540" y="3302000"/>
            <a:ext cx="1714512" cy="954107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indent="12700" algn="ctr" rtl="0">
              <a:buSzPct val="70000"/>
              <a:buFont typeface="Calibri"/>
              <a:buAutoNum type="arabicPeriod"/>
            </a:pPr>
            <a:r>
              <a:rPr lang="ru-RU" sz="1400"/>
              <a:t>Глюкокортикоид</a:t>
            </a:r>
          </a:p>
          <a:p>
            <a:pPr lvl="0" indent="12700" algn="ctr" rtl="0"/>
            <a:r>
              <a:rPr lang="ru-RU" sz="1400"/>
              <a:t>ные препараты</a:t>
            </a:r>
          </a:p>
          <a:p>
            <a:pPr lvl="0" indent="12700" algn="ctr" rtl="0">
              <a:buSzPct val="70000"/>
              <a:buFont typeface="Calibri"/>
              <a:buAutoNum type="arabicPeriod" startAt="2"/>
            </a:pPr>
            <a:r>
              <a:rPr lang="ru-RU" sz="1400"/>
              <a:t>Фенобарбитал</a:t>
            </a:r>
          </a:p>
          <a:p>
            <a:pPr lvl="0" indent="12700" algn="ctr" rtl="0">
              <a:buSzPct val="70000"/>
              <a:buFont typeface="Calibri"/>
              <a:buAutoNum type="arabicPeriod" startAt="2"/>
            </a:pPr>
            <a:r>
              <a:rPr lang="ru-RU" sz="1400"/>
              <a:t>Оксигенотерапия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94424" y="1571612"/>
            <a:ext cx="1643074" cy="71438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0694" y="1571612"/>
            <a:ext cx="1500198" cy="42862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Иммунотерапия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43768" y="1643050"/>
            <a:ext cx="1827512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Интерфероны и индукторы интерферонов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68" y="2571744"/>
            <a:ext cx="1827512" cy="85725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Виферон</a:t>
            </a:r>
          </a:p>
          <a:p>
            <a:pPr lvl="0" algn="ctr" rtl="0"/>
            <a:r>
              <a:rPr lang="ru-RU" sz="1400"/>
              <a:t>Генферон лайт</a:t>
            </a:r>
          </a:p>
          <a:p>
            <a:pPr lvl="0" algn="ctr" rtl="0"/>
            <a:r>
              <a:rPr lang="ru-RU" sz="1400"/>
              <a:t>Циклоферон</a:t>
            </a:r>
          </a:p>
          <a:p>
            <a:pPr lvl="0" algn="ctr" rtl="0"/>
            <a:r>
              <a:rPr lang="ru-RU" sz="1400"/>
              <a:t>Эргоферон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768" y="3786190"/>
            <a:ext cx="1827512" cy="642943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Средства, восстанавливающие кишечную флору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768" y="4643446"/>
            <a:ext cx="1827512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Бифидо-, лактосодержащие препараты, КИП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3768" y="5572140"/>
            <a:ext cx="1857388" cy="78581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024964" y="5577840"/>
            <a:ext cx="2071702" cy="738665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Препараты с церебропротекторным действием (пантогам)    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60294" y="1569622"/>
            <a:ext cx="1928826" cy="738664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Средства, восстанавливающие кишечную флору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00694" y="2285992"/>
            <a:ext cx="1500198" cy="114300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5184144" y="2275832"/>
            <a:ext cx="1857372" cy="1169551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marL="342900" lvl="0" indent="12700" algn="ctr" rtl="0">
              <a:buSzPct val="70000"/>
              <a:buFont typeface="Calibri"/>
              <a:buAutoNum type="arabicPeriod"/>
            </a:pPr>
            <a:r>
              <a:rPr lang="ru-RU" sz="1400"/>
              <a:t>Нормальный иммуноглобулин человека (для в/м введения)</a:t>
            </a:r>
          </a:p>
          <a:p>
            <a:pPr marL="342900" lvl="0" indent="12700" algn="ctr" rtl="0">
              <a:buSzPct val="70000"/>
              <a:buFont typeface="Calibri"/>
              <a:buAutoNum type="arabicPeriod"/>
            </a:pPr>
            <a:r>
              <a:rPr lang="ru-RU" sz="1400"/>
              <a:t>КИП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95694" y="2786058"/>
            <a:ext cx="1643074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Бифидо-, лактосодержащие препараты, КИП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86050" y="4500571"/>
            <a:ext cx="1714512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Противокашлевые препараты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86050" y="5357826"/>
            <a:ext cx="1714512" cy="64294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Синекод </a:t>
            </a:r>
          </a:p>
          <a:p>
            <a:pPr lvl="0" algn="ctr" rtl="0"/>
            <a:r>
              <a:rPr lang="ru-RU" sz="1400"/>
              <a:t>Омнитус</a:t>
            </a:r>
          </a:p>
          <a:p>
            <a:pPr lvl="0" algn="ctr" rtl="0"/>
            <a:r>
              <a:rPr lang="ru-RU" sz="1400"/>
              <a:t>Коделак нео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43438" y="3714752"/>
            <a:ext cx="2071702" cy="1384995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Средства, восстанавливающие мукоцилиарный клиренс и альвеолярно-капиллярную диффузию газов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14876" y="5357826"/>
            <a:ext cx="1928826" cy="114300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6" name="Прямоугольник 35"/>
          <p:cNvSpPr/>
          <p:nvPr/>
        </p:nvSpPr>
        <p:spPr>
          <a:xfrm>
            <a:off x="4714876" y="5357826"/>
            <a:ext cx="1857388" cy="1169551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lvl="0" algn="ctr" rtl="0">
              <a:buSzPct val="70000"/>
              <a:buFont typeface="Calibri"/>
              <a:buAutoNum type="arabicPeriod"/>
            </a:pPr>
            <a:r>
              <a:rPr lang="ru-RU" sz="1400"/>
              <a:t>Муколитики</a:t>
            </a:r>
          </a:p>
          <a:p>
            <a:pPr lvl="0" algn="ctr" rtl="0">
              <a:buSzPct val="70000"/>
              <a:buFont typeface="Calibri"/>
              <a:buAutoNum type="arabicPeriod"/>
            </a:pPr>
            <a:r>
              <a:rPr lang="ru-RU" sz="1400"/>
              <a:t>Эуфиллин (в микстуре в сочетании с йодидом калия)</a:t>
            </a:r>
          </a:p>
          <a:p>
            <a:pPr lvl="0" algn="ctr" rtl="0">
              <a:buSzPct val="70000"/>
              <a:buFont typeface="Calibri"/>
              <a:buAutoNum type="arabicPeriod"/>
            </a:pPr>
            <a:r>
              <a:rPr lang="ru-RU" sz="1400"/>
              <a:t>Оксигенотерапия</a:t>
            </a:r>
          </a:p>
        </p:txBody>
      </p:sp>
      <p:sp>
        <p:nvSpPr>
          <p:cNvPr id="37" name="Прямая соединительная линия 36"/>
          <p:cNvSpPr/>
          <p:nvPr/>
        </p:nvSpPr>
        <p:spPr>
          <a:xfrm rot="10800000">
            <a:off x="71406" y="1142984"/>
            <a:ext cx="71438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8" name="Прямая соединительная линия 37"/>
          <p:cNvSpPr/>
          <p:nvPr/>
        </p:nvSpPr>
        <p:spPr>
          <a:xfrm rot="10800000">
            <a:off x="2643174" y="1142984"/>
            <a:ext cx="276228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2429257" y="1356901"/>
            <a:ext cx="428628" cy="7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0" name="Прямая со стрелкой 39"/>
          <p:cNvCxnSpPr/>
          <p:nvPr/>
        </p:nvCxnSpPr>
        <p:spPr>
          <a:xfrm rot="5400000">
            <a:off x="2572133" y="3142851"/>
            <a:ext cx="142876" cy="7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2096666" y="2953930"/>
            <a:ext cx="3069124" cy="24156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2" name="Прямая со стрелкой 41"/>
          <p:cNvCxnSpPr/>
          <p:nvPr/>
        </p:nvCxnSpPr>
        <p:spPr>
          <a:xfrm rot="5400000">
            <a:off x="3536546" y="5250272"/>
            <a:ext cx="214314" cy="795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3" name="Прямая со стрелкой 42"/>
          <p:cNvCxnSpPr/>
          <p:nvPr/>
        </p:nvCxnSpPr>
        <p:spPr>
          <a:xfrm rot="5400000">
            <a:off x="4429521" y="1499777"/>
            <a:ext cx="142877" cy="7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4275880" y="2534906"/>
            <a:ext cx="499880" cy="3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4274765" y="2560261"/>
            <a:ext cx="2274526" cy="34456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6" name="Прямая со стрелкой 45"/>
          <p:cNvCxnSpPr/>
          <p:nvPr/>
        </p:nvCxnSpPr>
        <p:spPr>
          <a:xfrm rot="5400000">
            <a:off x="5352588" y="5240352"/>
            <a:ext cx="214314" cy="795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47" name="Прямая соединительная линия 46"/>
          <p:cNvSpPr/>
          <p:nvPr/>
        </p:nvSpPr>
        <p:spPr>
          <a:xfrm rot="10800000">
            <a:off x="6215074" y="1142984"/>
            <a:ext cx="276228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6286512" y="1357298"/>
            <a:ext cx="428628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49" name="Прямая со стрелкой 48"/>
          <p:cNvCxnSpPr/>
          <p:nvPr/>
        </p:nvCxnSpPr>
        <p:spPr>
          <a:xfrm rot="5400000">
            <a:off x="6357950" y="2143116"/>
            <a:ext cx="285752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50" name="Прямая со стрелкой 49"/>
          <p:cNvCxnSpPr/>
          <p:nvPr/>
        </p:nvCxnSpPr>
        <p:spPr>
          <a:xfrm rot="5400000">
            <a:off x="7966099" y="1535099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51" name="Прямая со стрелкой 50"/>
          <p:cNvCxnSpPr/>
          <p:nvPr/>
        </p:nvCxnSpPr>
        <p:spPr>
          <a:xfrm rot="5400000">
            <a:off x="7930381" y="2428074"/>
            <a:ext cx="284957" cy="7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52" name="Прямая со стрелкой 51"/>
          <p:cNvCxnSpPr/>
          <p:nvPr/>
        </p:nvCxnSpPr>
        <p:spPr>
          <a:xfrm rot="5400000">
            <a:off x="7894264" y="3607198"/>
            <a:ext cx="357190" cy="7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53" name="Прямая со стрелкой 52"/>
          <p:cNvCxnSpPr/>
          <p:nvPr/>
        </p:nvCxnSpPr>
        <p:spPr>
          <a:xfrm rot="5400000">
            <a:off x="7966099" y="4535496"/>
            <a:ext cx="214314" cy="1587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54" name="Прямая со стрелкой 53"/>
          <p:cNvCxnSpPr/>
          <p:nvPr/>
        </p:nvCxnSpPr>
        <p:spPr>
          <a:xfrm rot="5400000">
            <a:off x="7929984" y="5428867"/>
            <a:ext cx="285752" cy="794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2800"/>
              <a:t>Алгоритм терапии коклюшной энцефалопатии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928670"/>
            <a:ext cx="2000264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Инфузионная терапия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785926"/>
            <a:ext cx="2000264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Глюкозо-калиевая смесь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143248"/>
            <a:ext cx="2000264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Иммунотерапия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143380"/>
            <a:ext cx="2000264" cy="928694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400"/>
              <a:t>Внутривенный нормальный иммуноглобулин человека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928670"/>
            <a:ext cx="1785950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Глюкокортикоид-</a:t>
            </a:r>
          </a:p>
          <a:p>
            <a:pPr lvl="0" algn="ctr" rtl="0"/>
            <a:r>
              <a:rPr lang="ru-RU" sz="1600"/>
              <a:t>ные препараты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1571612"/>
            <a:ext cx="1785950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Гидрокортизон</a:t>
            </a:r>
          </a:p>
          <a:p>
            <a:pPr lvl="0" algn="ctr" rtl="0"/>
            <a:r>
              <a:rPr lang="ru-RU" sz="1600"/>
              <a:t>Дексаметазон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0298" y="2357430"/>
            <a:ext cx="1785950" cy="71438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Дегидратирущие лекарственные средства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3214686"/>
            <a:ext cx="1785950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Гидрокортизон</a:t>
            </a:r>
          </a:p>
          <a:p>
            <a:pPr lvl="0" algn="ctr" rtl="0"/>
            <a:r>
              <a:rPr lang="ru-RU" sz="1600"/>
              <a:t>Дексаметазон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4000504"/>
            <a:ext cx="1785950" cy="71438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Дегидратирущие лекарственные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0298" y="4857760"/>
            <a:ext cx="1785950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Гидрокортизон</a:t>
            </a:r>
          </a:p>
          <a:p>
            <a:pPr lvl="0" algn="ctr" rtl="0"/>
            <a:r>
              <a:rPr lang="ru-RU" sz="1600"/>
              <a:t>Дексаметазон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928670"/>
            <a:ext cx="2000264" cy="1500198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Средства, способствующие уменьшению гипоксии и дыхательных расстройств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2786058"/>
            <a:ext cx="2071702" cy="928694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Средства, улучшающие мозговое кровообращение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4214818"/>
            <a:ext cx="2143140" cy="500066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Эуфиллин</a:t>
            </a:r>
          </a:p>
          <a:p>
            <a:pPr lvl="0" algn="ctr" rtl="0"/>
            <a:r>
              <a:rPr lang="ru-RU" sz="1600"/>
              <a:t>Мексидол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6578" y="928670"/>
            <a:ext cx="2143141" cy="1714512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Средства, восстанавливающие мукоцилиарный клиренс и альвеолярно-капиллярную диффузию газов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58017" y="2928934"/>
            <a:ext cx="2143139" cy="1643074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marL="342900" lvl="0" indent="-342900" algn="ctr" rtl="0"/>
            <a:r>
              <a:rPr lang="ru-RU" sz="1600"/>
              <a:t>1. Муколитики </a:t>
            </a:r>
          </a:p>
          <a:p>
            <a:pPr marL="342900" lvl="0" indent="-342900" algn="ctr" rtl="0"/>
            <a:r>
              <a:rPr lang="ru-RU" sz="1600"/>
              <a:t>2. Эуфиллин (в микстуре в сочетании с йодидом калия)</a:t>
            </a:r>
          </a:p>
          <a:p>
            <a:pPr marL="342900" lvl="0" indent="-342900" algn="ctr" rtl="0"/>
            <a:r>
              <a:rPr lang="ru-RU" sz="1600"/>
              <a:t>3. Оксигенотерапия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86578" y="5000636"/>
            <a:ext cx="2143141" cy="714381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Средства, восстанавливающие кишечную флору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86578" y="5857892"/>
            <a:ext cx="2143141" cy="714380"/>
          </a:xfrm>
          <a:prstGeom prst="round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lang="ru-RU" sz="1600"/>
              <a:t>Бифидо-, лактосодержащие препараты, КИП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7849890" y="5796300"/>
            <a:ext cx="167624" cy="5056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1" name="Прямая со стрелкой 20"/>
          <p:cNvCxnSpPr/>
          <p:nvPr/>
        </p:nvCxnSpPr>
        <p:spPr>
          <a:xfrm rot="5400000">
            <a:off x="7644628" y="2785264"/>
            <a:ext cx="285753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2" name="Прямая со стрелкой 21"/>
          <p:cNvCxnSpPr/>
          <p:nvPr/>
        </p:nvCxnSpPr>
        <p:spPr>
          <a:xfrm rot="10800000">
            <a:off x="6642114" y="1643050"/>
            <a:ext cx="14446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3" name="Прямая со стрелкой 22"/>
          <p:cNvCxnSpPr/>
          <p:nvPr/>
        </p:nvCxnSpPr>
        <p:spPr>
          <a:xfrm rot="5400000">
            <a:off x="5394331" y="2606669"/>
            <a:ext cx="35719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4" name="Прямая со стрелкой 23"/>
          <p:cNvCxnSpPr/>
          <p:nvPr/>
        </p:nvCxnSpPr>
        <p:spPr>
          <a:xfrm rot="5400000">
            <a:off x="5322893" y="3963991"/>
            <a:ext cx="500066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5" name="Прямая со стрелкой 24"/>
          <p:cNvCxnSpPr/>
          <p:nvPr/>
        </p:nvCxnSpPr>
        <p:spPr>
          <a:xfrm>
            <a:off x="4286248" y="1214422"/>
            <a:ext cx="35719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rot="5400000">
            <a:off x="3321835" y="1500174"/>
            <a:ext cx="142877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7" name="Прямая со стрелкой 26"/>
          <p:cNvCxnSpPr/>
          <p:nvPr/>
        </p:nvCxnSpPr>
        <p:spPr>
          <a:xfrm rot="5400000">
            <a:off x="3358348" y="3142454"/>
            <a:ext cx="142876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28" name="Прямая со стрелкой 27"/>
          <p:cNvCxnSpPr/>
          <p:nvPr/>
        </p:nvCxnSpPr>
        <p:spPr>
          <a:xfrm rot="5400000">
            <a:off x="3286910" y="4785528"/>
            <a:ext cx="142877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29" name="Прямая соединительная линия 28"/>
          <p:cNvSpPr/>
          <p:nvPr/>
        </p:nvSpPr>
        <p:spPr>
          <a:xfrm rot="10800000">
            <a:off x="2285984" y="1071546"/>
            <a:ext cx="214314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0" name="Прямая соединительная линия 29"/>
          <p:cNvSpPr/>
          <p:nvPr/>
        </p:nvSpPr>
        <p:spPr>
          <a:xfrm rot="5400000">
            <a:off x="607191" y="2750339"/>
            <a:ext cx="3357586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285984" y="4429132"/>
            <a:ext cx="214314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sp>
        <p:nvSpPr>
          <p:cNvPr id="32" name="Прямая соединительная линия 31"/>
          <p:cNvSpPr/>
          <p:nvPr/>
        </p:nvSpPr>
        <p:spPr>
          <a:xfrm rot="10800000">
            <a:off x="2357422" y="1142984"/>
            <a:ext cx="142876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3" name="Прямая соединительная линия 32"/>
          <p:cNvSpPr/>
          <p:nvPr/>
        </p:nvSpPr>
        <p:spPr>
          <a:xfrm rot="5400000">
            <a:off x="1571604" y="1928802"/>
            <a:ext cx="1571636" cy="0"/>
          </a:xfrm>
          <a:prstGeom prst="line">
            <a:avLst/>
          </a:prstGeom>
          <a:noFill/>
          <a:ln w="25400" cap="flat">
            <a:solidFill>
              <a:schemeClr val="dk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357422" y="2714620"/>
            <a:ext cx="142876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5" name="Прямая со стрелкой 34"/>
          <p:cNvCxnSpPr/>
          <p:nvPr/>
        </p:nvCxnSpPr>
        <p:spPr>
          <a:xfrm rot="5400000">
            <a:off x="965175" y="1606537"/>
            <a:ext cx="357190" cy="1588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  <p:cxnSp>
        <p:nvCxnSpPr>
          <p:cNvPr id="36" name="Прямая со стрелкой 35"/>
          <p:cNvCxnSpPr/>
          <p:nvPr/>
        </p:nvCxnSpPr>
        <p:spPr>
          <a:xfrm rot="5400000">
            <a:off x="891275" y="3891991"/>
            <a:ext cx="501966" cy="4612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tailEnd type="arrow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екст 1"/>
          <p:cNvPicPr>
            <a:picLocks noGr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3608" y="260648"/>
            <a:ext cx="7272809" cy="624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827584" y="476672"/>
            <a:ext cx="7781850" cy="58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9552" y="620688"/>
            <a:ext cx="8308616" cy="54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екст 1"/>
          <p:cNvPicPr>
            <a:picLocks noGrp="1"/>
          </p:cNvPicPr>
          <p:nvPr>
            <p:ph type="body" idx="1"/>
          </p:nvPr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>
          <a:xfrm>
            <a:off x="683568" y="1052736"/>
            <a:ext cx="8040893" cy="482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772816"/>
            <a:ext cx="8282279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2875" y="296450"/>
            <a:ext cx="8758238" cy="62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1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23333" y="0"/>
            <a:ext cx="8229600" cy="8636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dirty="0"/>
              <a:t>Причины роста: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0" y="770467"/>
            <a:ext cx="8974666" cy="452596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2800" b="1" dirty="0">
                <a:latin typeface="Arial" pitchFamily="34" charset="0"/>
                <a:cs typeface="Arial" pitchFamily="34" charset="0"/>
              </a:rPr>
              <a:t>Рост заболеваемости у детей раннего возраста</a:t>
            </a:r>
          </a:p>
          <a:p>
            <a:pPr lvl="0" rtl="0"/>
            <a:r>
              <a:rPr lang="ru-RU" sz="2800" b="1" dirty="0">
                <a:latin typeface="Arial" pitchFamily="34" charset="0"/>
                <a:cs typeface="Arial" pitchFamily="34" charset="0"/>
              </a:rPr>
              <a:t>Рост заболеваемости среди подросткового и взрослого населения</a:t>
            </a:r>
          </a:p>
          <a:p>
            <a:pPr lvl="0" rtl="0"/>
            <a:r>
              <a:rPr lang="ru-RU" sz="2800" b="1" dirty="0">
                <a:latin typeface="Arial" pitchFamily="34" charset="0"/>
                <a:cs typeface="Arial" pitchFamily="34" charset="0"/>
              </a:rPr>
              <a:t>Антигенный дрейф в результате адаптации патогена к популяции детей с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выраженым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поствакцинальным иммунитетом</a:t>
            </a:r>
          </a:p>
          <a:p>
            <a:pPr lvl="0" rtl="0"/>
            <a:r>
              <a:rPr lang="ru-RU" sz="2800" b="1" dirty="0">
                <a:latin typeface="Arial" pitchFamily="34" charset="0"/>
                <a:cs typeface="Arial" pitchFamily="34" charset="0"/>
              </a:rPr>
              <a:t>Снижение защиты через несколько лет после иммунизации (особенно при применении бесклеточных вакцин)</a:t>
            </a:r>
          </a:p>
          <a:p>
            <a:pPr lvl="0" rtl="0"/>
            <a:r>
              <a:rPr lang="ru-RU" sz="2800" b="1" dirty="0">
                <a:latin typeface="Arial" pitchFamily="34" charset="0"/>
                <a:cs typeface="Arial" pitchFamily="34" charset="0"/>
              </a:rPr>
              <a:t>Улучшение диагностики и регистрации</a:t>
            </a:r>
          </a:p>
          <a:p>
            <a:pPr lvl="0" rtl="0"/>
            <a:r>
              <a:rPr lang="ru-RU" sz="2800" b="1" dirty="0">
                <a:latin typeface="Arial" pitchFamily="34" charset="0"/>
                <a:cs typeface="Arial" pitchFamily="34" charset="0"/>
              </a:rPr>
              <a:t>Низкий уровень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привитости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(70%)</a:t>
            </a:r>
          </a:p>
          <a:p>
            <a:pPr lvl="0" rtl="0"/>
            <a:r>
              <a:rPr lang="ru-RU" sz="2800" b="1" dirty="0">
                <a:latin typeface="Arial" pitchFamily="34" charset="0"/>
                <a:cs typeface="Arial" pitchFamily="34" charset="0"/>
              </a:rPr>
              <a:t>Низкая эффективность «старых вакцин» </a:t>
            </a:r>
          </a:p>
        </p:txBody>
      </p:sp>
    </p:spTree>
    <p:extLst>
      <p:ext uri="{BB962C8B-B14F-4D97-AF65-F5344CB8AC3E}">
        <p14:creationId xmlns:p14="http://schemas.microsoft.com/office/powerpoint/2010/main" val="142698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642918"/>
            <a:ext cx="8229600" cy="54832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Бордетеллы</a:t>
            </a:r>
          </a:p>
          <a:p>
            <a:pPr lvl="0" rtl="0">
              <a:buFont typeface="Wingdings"/>
              <a:buChar char="ü"/>
            </a:pPr>
            <a:r>
              <a:rPr lang="ru-RU"/>
              <a:t>выраженная изменчивость</a:t>
            </a:r>
          </a:p>
          <a:p>
            <a:pPr lvl="0" rtl="0">
              <a:buFont typeface="Wingdings"/>
              <a:buChar char="ü"/>
            </a:pPr>
            <a:r>
              <a:rPr lang="ru-RU"/>
              <a:t>родоспецифический термостабильный антиген</a:t>
            </a:r>
          </a:p>
          <a:p>
            <a:pPr lvl="0" rtl="0">
              <a:buFont typeface="Wingdings"/>
              <a:buChar char="ü"/>
            </a:pPr>
            <a:r>
              <a:rPr lang="ru-RU"/>
              <a:t>капсульный агглютиноген</a:t>
            </a:r>
          </a:p>
          <a:p>
            <a:pPr lvl="0" rtl="0">
              <a:buFont typeface="Wingdings"/>
              <a:buChar char="ü"/>
            </a:pPr>
            <a:r>
              <a:rPr lang="ru-RU"/>
              <a:t>набор из 14 родо- и видоспецифических агглютиногенов, названных факторами и обозначенных:</a:t>
            </a:r>
          </a:p>
          <a:p>
            <a:pPr marL="714375" lvl="0" rtl="0"/>
            <a:r>
              <a:rPr lang="ru-RU"/>
              <a:t>для коклюша – 3,4,5,6</a:t>
            </a:r>
          </a:p>
          <a:p>
            <a:pPr marL="714375" lvl="0" rtl="0"/>
            <a:r>
              <a:rPr lang="ru-RU"/>
              <a:t>для паракоклюша – 8,9,10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Длительность иммунитета: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99" y="1600201"/>
            <a:ext cx="8429625" cy="390048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dirty="0"/>
              <a:t>После естественного </a:t>
            </a:r>
            <a:r>
              <a:rPr lang="ru-RU" dirty="0" smtClean="0"/>
              <a:t>заболевания </a:t>
            </a:r>
            <a:r>
              <a:rPr lang="ru-RU" dirty="0"/>
              <a:t>– 4-20 лет</a:t>
            </a:r>
          </a:p>
          <a:p>
            <a:pPr lvl="0" rtl="0"/>
            <a:r>
              <a:rPr lang="ru-RU" dirty="0"/>
              <a:t>После вакцинации </a:t>
            </a:r>
            <a:r>
              <a:rPr lang="ru-RU" dirty="0" err="1"/>
              <a:t>цельноклеточными</a:t>
            </a:r>
            <a:r>
              <a:rPr lang="ru-RU" dirty="0"/>
              <a:t> вакцинами – 5-12 лет</a:t>
            </a:r>
          </a:p>
          <a:p>
            <a:pPr lvl="0" rtl="0"/>
            <a:r>
              <a:rPr lang="ru-RU" dirty="0"/>
              <a:t>Бесклеточной – 4-6 лет</a:t>
            </a:r>
          </a:p>
          <a:p>
            <a:pPr lvl="0" rtl="0"/>
            <a:endParaRPr lang="ru-RU" dirty="0"/>
          </a:p>
          <a:p>
            <a:pPr marL="0" lvl="0" indent="0" rtl="0">
              <a:buNone/>
            </a:pPr>
            <a:r>
              <a:rPr lang="ru-RU" dirty="0"/>
              <a:t>Перенесенная коклюшная инфекция </a:t>
            </a:r>
            <a:r>
              <a:rPr lang="ru-RU" b="1" dirty="0"/>
              <a:t>НЕ</a:t>
            </a:r>
            <a:r>
              <a:rPr lang="ru-RU" dirty="0"/>
              <a:t> </a:t>
            </a:r>
            <a:r>
              <a:rPr lang="ru-RU" b="1" dirty="0" smtClean="0"/>
              <a:t>гарантирует</a:t>
            </a:r>
            <a:r>
              <a:rPr lang="ru-RU" dirty="0" smtClean="0"/>
              <a:t> </a:t>
            </a:r>
            <a:r>
              <a:rPr lang="ru-RU" dirty="0"/>
              <a:t>пожизненной защиты!</a:t>
            </a:r>
          </a:p>
          <a:p>
            <a:pPr marL="0" lvl="0" indent="0" rtl="0">
              <a:buNone/>
            </a:pPr>
            <a:r>
              <a:rPr lang="ru-RU" dirty="0"/>
              <a:t>Каждый человек переболевает стертыми формами коклюша 2-3 раза в течение жизни</a:t>
            </a:r>
          </a:p>
        </p:txBody>
      </p:sp>
    </p:spTree>
    <p:extLst>
      <p:ext uri="{BB962C8B-B14F-4D97-AF65-F5344CB8AC3E}">
        <p14:creationId xmlns:p14="http://schemas.microsoft.com/office/powerpoint/2010/main" val="1994117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00088" y="2203450"/>
            <a:ext cx="78867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 dirty="0"/>
              <a:t>Матери, переболевшие в раннем детстве не передают антитела к коклюшу (</a:t>
            </a:r>
            <a:r>
              <a:rPr lang="ru-RU" b="1" dirty="0"/>
              <a:t>нечего</a:t>
            </a:r>
            <a:r>
              <a:rPr lang="ru-RU" dirty="0"/>
              <a:t> </a:t>
            </a:r>
            <a:r>
              <a:rPr lang="ru-RU" b="1" dirty="0"/>
              <a:t>уже</a:t>
            </a:r>
            <a:r>
              <a:rPr lang="ru-RU" dirty="0"/>
              <a:t> </a:t>
            </a:r>
            <a:r>
              <a:rPr lang="ru-RU" b="1" dirty="0"/>
              <a:t>передавать</a:t>
            </a:r>
            <a:r>
              <a:rPr lang="ru-RU" dirty="0"/>
              <a:t>) и дети первых месяцев жизни болеют очень тяжело этой инфекцией пока не будут трехкратно привиты</a:t>
            </a:r>
          </a:p>
        </p:txBody>
      </p:sp>
    </p:spTree>
    <p:extLst>
      <p:ext uri="{BB962C8B-B14F-4D97-AF65-F5344CB8AC3E}">
        <p14:creationId xmlns:p14="http://schemas.microsoft.com/office/powerpoint/2010/main" val="3235751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Вакцинированные утрачивают иммунитет, раньше чем болевшие и начинают болеть в школьном возрасте и старше, становясь источником для детей раннего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4285236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Источники – домашний контакт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945260" y="1694197"/>
            <a:ext cx="8229599" cy="452596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Братья</a:t>
            </a:r>
          </a:p>
          <a:p>
            <a:pPr lvl="0" rtl="0"/>
            <a:r>
              <a:rPr lang="ru-RU"/>
              <a:t>Сестры</a:t>
            </a:r>
          </a:p>
          <a:p>
            <a:pPr lvl="0" rtl="0"/>
            <a:r>
              <a:rPr lang="ru-RU"/>
              <a:t>Матери</a:t>
            </a:r>
          </a:p>
          <a:p>
            <a:pPr lvl="0" rtl="0"/>
            <a:r>
              <a:rPr lang="ru-RU"/>
              <a:t>Отцы</a:t>
            </a:r>
          </a:p>
          <a:p>
            <a:pPr lvl="0" rtl="0"/>
            <a:endParaRPr lang="ru-RU"/>
          </a:p>
          <a:p>
            <a:pPr marL="0" lvl="0" indent="0" rtl="0">
              <a:buNone/>
            </a:pPr>
            <a:r>
              <a:rPr lang="ru-RU"/>
              <a:t>Коклюш – заболевание характерное не только для детей, но и для подростков, диагноз у которых не был установлен</a:t>
            </a:r>
          </a:p>
        </p:txBody>
      </p:sp>
    </p:spTree>
    <p:extLst>
      <p:ext uri="{BB962C8B-B14F-4D97-AF65-F5344CB8AC3E}">
        <p14:creationId xmlns:p14="http://schemas.microsoft.com/office/powerpoint/2010/main" val="2056191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428604"/>
            <a:ext cx="8229600" cy="569756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Особенности коклюша на современном этапе</a:t>
            </a:r>
          </a:p>
          <a:p>
            <a:pPr lvl="0" rtl="0"/>
            <a:r>
              <a:rPr lang="ru-RU"/>
              <a:t>уменьшение числа тяжелых и среднетяжелых форм</a:t>
            </a:r>
          </a:p>
          <a:p>
            <a:pPr lvl="0" rtl="0"/>
            <a:r>
              <a:rPr lang="ru-RU"/>
              <a:t>реже коклюшная энцефалопатия</a:t>
            </a:r>
          </a:p>
          <a:p>
            <a:pPr lvl="0" rtl="0"/>
            <a:r>
              <a:rPr lang="ru-RU"/>
              <a:t>чаще как микст – инфекция: наиболее часто герпес вирусов, аденовирусов, вируса гриппа, хламидий, микоплазм, а также пневмококков, стафилококков, что утяжеляют течение болезни</a:t>
            </a:r>
          </a:p>
          <a:p>
            <a:pPr lvl="0" rtl="0"/>
            <a:r>
              <a:rPr lang="ru-RU"/>
              <a:t>значительное снижение летальности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37497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357166"/>
            <a:ext cx="8229600" cy="576899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Особенности течения коклюша у привитых </a:t>
            </a:r>
          </a:p>
          <a:p>
            <a:pPr lvl="0" rtl="0"/>
            <a:r>
              <a:rPr lang="ru-RU"/>
              <a:t>заболеваемость от 1,5 до 43,5% и в 4-6 раз ниже чем у непривитых</a:t>
            </a:r>
          </a:p>
          <a:p>
            <a:pPr lvl="0" rtl="0"/>
            <a:r>
              <a:rPr lang="ru-RU"/>
              <a:t>инкубационный период от 7 до 15 дней</a:t>
            </a:r>
          </a:p>
          <a:p>
            <a:pPr lvl="0" rtl="0"/>
            <a:r>
              <a:rPr lang="ru-RU"/>
              <a:t>чаще легкая, атипичная, стертая формы (до 80%)</a:t>
            </a:r>
          </a:p>
          <a:p>
            <a:pPr lvl="0" rtl="0"/>
            <a:r>
              <a:rPr lang="ru-RU"/>
              <a:t>репризы и рвота в период спазматического кашля – достаточно редко</a:t>
            </a:r>
          </a:p>
        </p:txBody>
      </p:sp>
    </p:spTree>
    <p:extLst>
      <p:ext uri="{BB962C8B-B14F-4D97-AF65-F5344CB8AC3E}">
        <p14:creationId xmlns:p14="http://schemas.microsoft.com/office/powerpoint/2010/main" val="3378593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Коклюш у взрослых и подростков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Длительный сухой кашель</a:t>
            </a:r>
          </a:p>
          <a:p>
            <a:pPr lvl="0" rtl="0"/>
            <a:r>
              <a:rPr lang="ru-RU"/>
              <a:t>Без температуры</a:t>
            </a:r>
          </a:p>
          <a:p>
            <a:pPr lvl="0" rtl="0"/>
            <a:r>
              <a:rPr lang="ru-RU"/>
              <a:t>Интоксикация выражена мало</a:t>
            </a:r>
          </a:p>
          <a:p>
            <a:pPr lvl="0" rtl="0"/>
            <a:r>
              <a:rPr lang="ru-RU"/>
              <a:t>Рвота после кашля возможно</a:t>
            </a:r>
          </a:p>
        </p:txBody>
      </p:sp>
    </p:spTree>
    <p:extLst>
      <p:ext uri="{BB962C8B-B14F-4D97-AF65-F5344CB8AC3E}">
        <p14:creationId xmlns:p14="http://schemas.microsoft.com/office/powerpoint/2010/main" val="1806146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7213" y="2766218"/>
            <a:ext cx="7886699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По рекомендации ВОЗ на коклюш должны быть обследованы длительно кашляющие люди (более 2х недель)</a:t>
            </a:r>
          </a:p>
        </p:txBody>
      </p:sp>
    </p:spTree>
    <p:extLst>
      <p:ext uri="{BB962C8B-B14F-4D97-AF65-F5344CB8AC3E}">
        <p14:creationId xmlns:p14="http://schemas.microsoft.com/office/powerpoint/2010/main" val="3975970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Изменения в диагностике коклюша: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000" lnSpcReduction="10000"/>
          </a:bodyPr>
          <a:lstStyle>
            <a:lvl1pPr lvl="0">
              <a:defRPr/>
            </a:lvl1pPr>
          </a:lstStyle>
          <a:p>
            <a:pPr lvl="0" rtl="0"/>
            <a:r>
              <a:rPr lang="ru-RU" dirty="0"/>
              <a:t>Бактериологический метод не высоко чувствителен (положительный результат около 30%)</a:t>
            </a:r>
          </a:p>
          <a:p>
            <a:pPr lvl="0" rtl="0"/>
            <a:r>
              <a:rPr lang="ru-RU" dirty="0"/>
              <a:t>Серологический метод – определение антител к коклюшу</a:t>
            </a:r>
          </a:p>
          <a:p>
            <a:pPr lvl="0" rtl="0"/>
            <a:r>
              <a:rPr lang="ru-RU" dirty="0"/>
              <a:t>В качестве стандарта – метод </a:t>
            </a:r>
            <a:r>
              <a:rPr lang="ru-RU" b="1" dirty="0"/>
              <a:t>ПЦР</a:t>
            </a:r>
            <a:r>
              <a:rPr lang="ru-RU" dirty="0"/>
              <a:t> в реальном времени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Обследованы должны быть длительно кашляющие люди (более 2х недель)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Профилактика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000" lnSpcReduction="20000"/>
          </a:bodyPr>
          <a:lstStyle>
            <a:lvl1pPr lvl="0">
              <a:defRPr/>
            </a:lvl1pPr>
          </a:lstStyle>
          <a:p>
            <a:pPr lvl="0" rtl="0"/>
            <a:r>
              <a:rPr lang="ru-RU" dirty="0"/>
              <a:t>Сначала были – Моновакцины</a:t>
            </a:r>
          </a:p>
          <a:p>
            <a:pPr lvl="0" rtl="0"/>
            <a:r>
              <a:rPr lang="ru-RU" dirty="0"/>
              <a:t>Затем – Комбинированные с дифтерийным и столбнячным анатоксином</a:t>
            </a:r>
          </a:p>
          <a:p>
            <a:pPr lvl="0" rtl="0"/>
            <a:r>
              <a:rPr lang="ru-RU" dirty="0"/>
              <a:t>А далее – с вакциной от: полиомиелита; гемофильной инфекции; от гепатита.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Отечественная цельно </a:t>
            </a:r>
            <a:r>
              <a:rPr lang="ru-RU" dirty="0" smtClean="0"/>
              <a:t>клеточная </a:t>
            </a:r>
            <a:r>
              <a:rPr lang="ru-RU" dirty="0"/>
              <a:t>вакцина значительно менее </a:t>
            </a:r>
            <a:r>
              <a:rPr lang="ru-RU" dirty="0" err="1"/>
              <a:t>реактогенна</a:t>
            </a:r>
            <a:r>
              <a:rPr lang="ru-RU" dirty="0"/>
              <a:t>, чем зарубежные</a:t>
            </a:r>
          </a:p>
          <a:p>
            <a:pPr marL="0" lvl="0" indent="0" rtl="0">
              <a:buNone/>
            </a:pPr>
            <a:endParaRPr lang="ru-RU" dirty="0"/>
          </a:p>
          <a:p>
            <a:pPr marL="0" lvl="0" indent="0" rtl="0">
              <a:buNone/>
            </a:pPr>
            <a:r>
              <a:rPr lang="ru-RU" dirty="0"/>
              <a:t>Нужны </a:t>
            </a:r>
            <a:r>
              <a:rPr lang="ru-RU" b="1" dirty="0" smtClean="0"/>
              <a:t>новые</a:t>
            </a:r>
            <a:r>
              <a:rPr lang="ru-RU" dirty="0" smtClean="0"/>
              <a:t> </a:t>
            </a:r>
            <a:r>
              <a:rPr lang="ru-RU" dirty="0"/>
              <a:t>вакцины с более высокой эффективностью, чтобы иммунитет после прививки сохранялся длительно</a:t>
            </a:r>
          </a:p>
        </p:txBody>
      </p:sp>
    </p:spTree>
    <p:extLst>
      <p:ext uri="{BB962C8B-B14F-4D97-AF65-F5344CB8AC3E}">
        <p14:creationId xmlns:p14="http://schemas.microsoft.com/office/powerpoint/2010/main" val="156483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539183"/>
            <a:ext cx="8229600" cy="562612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u="sng"/>
              <a:t>Bordetella pertussis </a:t>
            </a:r>
            <a:r>
              <a:rPr lang="ru-RU"/>
              <a:t>обладает:</a:t>
            </a:r>
          </a:p>
          <a:p>
            <a:pPr lvl="0" rtl="0"/>
            <a:r>
              <a:rPr lang="ru-RU"/>
              <a:t>Гистаминосенсебилизирующей = лимфоцитоз стимулирующий фактор</a:t>
            </a:r>
          </a:p>
          <a:p>
            <a:pPr lvl="0" rtl="0"/>
            <a:r>
              <a:rPr lang="ru-RU"/>
              <a:t>дерматонекротической</a:t>
            </a:r>
          </a:p>
          <a:p>
            <a:pPr lvl="0" rtl="0"/>
            <a:r>
              <a:rPr lang="ru-RU"/>
              <a:t>гемагглютинирующей</a:t>
            </a:r>
          </a:p>
          <a:p>
            <a:pPr lvl="0" rtl="0"/>
            <a:r>
              <a:rPr lang="ru-RU"/>
              <a:t>гемолитической активностью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179512" y="476672"/>
            <a:ext cx="8229600" cy="5703829"/>
          </a:xfrm>
          <a:prstGeom prst="rect">
            <a:avLst/>
          </a:prstGeom>
        </p:spPr>
        <p:txBody>
          <a:bodyPr>
            <a:normAutofit fontScale="92000"/>
          </a:bodyPr>
          <a:lstStyle>
            <a:lvl1pPr lvl="0">
              <a:defRPr/>
            </a:lvl1pPr>
          </a:lstStyle>
          <a:p>
            <a:pPr marL="0" lvl="0" indent="0" rtl="0">
              <a:buNone/>
            </a:pPr>
            <a:r>
              <a:rPr/>
              <a:t>  </a:t>
            </a:r>
            <a:r>
              <a:rPr lang="ru-RU" b="1"/>
              <a:t>АКДС</a:t>
            </a:r>
            <a:r>
              <a:rPr lang="ru-RU"/>
              <a:t> – взвесь убитых коклюшных палочек, дифтерийный и столбнячный анатоксины.</a:t>
            </a:r>
          </a:p>
          <a:p>
            <a:pPr lvl="0" rtl="0"/>
            <a:r>
              <a:rPr/>
              <a:t>  </a:t>
            </a:r>
            <a:r>
              <a:rPr lang="ru-RU"/>
              <a:t>Формирует иммунитет у 80-90% детей.</a:t>
            </a:r>
          </a:p>
          <a:p>
            <a:pPr lvl="0" rtl="0"/>
            <a:r>
              <a:rPr lang="ru-RU"/>
              <a:t>Минимальный защитный титр антител 1:160.</a:t>
            </a:r>
          </a:p>
          <a:p>
            <a:pPr lvl="0" rtl="0"/>
            <a:r>
              <a:rPr lang="ru-RU"/>
              <a:t>Напряженность иммунитета начинает снижаться через 1,5 – 2 года и более 50% детей к 5 – 6 годам не защищены, а к 14 годам утрачивается иммунитет почти у 100% подростков. </a:t>
            </a:r>
          </a:p>
          <a:p>
            <a:pPr lvl="0" rtl="0"/>
            <a:r>
              <a:rPr lang="ru-RU"/>
              <a:t>Вакцинация – 3х кратно с интервалом в 1,5 месяца (3 – 4,5 – 6 мес.), ревакцинация в 18 месяцев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99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36146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В РФ для иммунизации – цельноклеточная вакцина.</a:t>
            </a:r>
          </a:p>
          <a:p>
            <a:pPr lvl="0" rtl="0"/>
            <a:endParaRPr lang="ru-RU"/>
          </a:p>
          <a:p>
            <a:pPr lvl="0" rtl="0"/>
            <a:r>
              <a:rPr lang="ru-RU"/>
              <a:t>В США  - ревакцинация перед школой, подросткам и взрослым каждые 10 лет вместе с дифтерийным и столбнячным анатоксином. Последняя – в 65 лет.</a:t>
            </a:r>
          </a:p>
        </p:txBody>
      </p:sp>
    </p:spTree>
    <p:extLst>
      <p:ext uri="{BB962C8B-B14F-4D97-AF65-F5344CB8AC3E}">
        <p14:creationId xmlns:p14="http://schemas.microsoft.com/office/powerpoint/2010/main" val="19838610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Специфическая профилактика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000" lnSpcReduction="20000"/>
          </a:bodyPr>
          <a:lstStyle>
            <a:lvl1pPr lvl="0">
              <a:defRPr/>
            </a:lvl1pPr>
          </a:lstStyle>
          <a:p>
            <a:pPr lvl="0" rtl="0">
              <a:buNone/>
            </a:pPr>
            <a:r>
              <a:rPr lang="ru-RU"/>
              <a:t>Менее реактогенные ацеллюлярные вакцины АаКДС</a:t>
            </a:r>
          </a:p>
          <a:p>
            <a:pPr lvl="0" rtl="0">
              <a:buNone/>
            </a:pPr>
            <a:r>
              <a:rPr lang="ru-RU"/>
              <a:t>В России зарегистрированы АаКДС:</a:t>
            </a:r>
          </a:p>
          <a:p>
            <a:pPr lvl="0" rtl="0"/>
            <a:r>
              <a:rPr lang="ru-RU"/>
              <a:t>Инфанрикс</a:t>
            </a:r>
          </a:p>
          <a:p>
            <a:pPr lvl="0" rtl="0"/>
            <a:r>
              <a:rPr lang="ru-RU"/>
              <a:t>Инфанрикс – гекса (+ИПВ, +гемофильная М и В, +гепатит В) </a:t>
            </a:r>
          </a:p>
          <a:p>
            <a:pPr lvl="0" rtl="0"/>
            <a:r>
              <a:rPr lang="ru-RU"/>
              <a:t>Пентаксим</a:t>
            </a:r>
          </a:p>
          <a:p>
            <a:pPr lvl="0" rtl="0">
              <a:buNone/>
            </a:pPr>
            <a:r>
              <a:rPr lang="ru-RU"/>
              <a:t>Инфанрикс – суспензия в/м по 1 дозе в шприце</a:t>
            </a:r>
          </a:p>
          <a:p>
            <a:pPr lvl="0" rtl="0">
              <a:buNone/>
            </a:pPr>
            <a:r>
              <a:rPr lang="ru-RU"/>
              <a:t>Для ревакцинации подростков и взрослых в США</a:t>
            </a:r>
          </a:p>
          <a:p>
            <a:pPr lvl="0" rtl="0">
              <a:buNone/>
            </a:pPr>
            <a:r>
              <a:rPr lang="ru-RU"/>
              <a:t>Бустерикс и Адасел – уменьшенное количество коклюшных антигенов, дифтерийного и столбнячного анатоксинов</a:t>
            </a:r>
          </a:p>
          <a:p>
            <a:pPr lvl="0" rtl="0">
              <a:buNone/>
            </a:pPr>
            <a:r>
              <a:rPr lang="ru-RU"/>
              <a:t>В РФ они поданы на регистрацию</a:t>
            </a:r>
          </a:p>
        </p:txBody>
      </p:sp>
    </p:spTree>
    <p:extLst>
      <p:ext uri="{BB962C8B-B14F-4D97-AF65-F5344CB8AC3E}">
        <p14:creationId xmlns:p14="http://schemas.microsoft.com/office/powerpoint/2010/main" val="1479641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548680"/>
            <a:ext cx="8229600" cy="5577484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0" indent="0" rtl="0">
              <a:buNone/>
            </a:pPr>
            <a:r>
              <a:rPr lang="ru-RU"/>
              <a:t>Клеточные и бесклеточные вакцины - взаимозаменяемы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r>
              <a:rPr lang="ru-RU"/>
              <a:t>В стадии обсуждения </a:t>
            </a:r>
            <a:r>
              <a:rPr lang="ru-RU" b="1"/>
              <a:t>сочетанный график</a:t>
            </a:r>
            <a:r>
              <a:rPr lang="ru-RU"/>
              <a:t>: </a:t>
            </a:r>
          </a:p>
          <a:p>
            <a:pPr lvl="0" rtl="0"/>
            <a:r>
              <a:rPr lang="ru-RU"/>
              <a:t>Первичная иммунизация и первая ревакцинация - клеточными АКДС</a:t>
            </a:r>
          </a:p>
          <a:p>
            <a:pPr lvl="0" rtl="0"/>
            <a:r>
              <a:rPr lang="ru-RU"/>
              <a:t>Повторные ревакцинации- ацеллюлярными вакцинами АаКДС </a:t>
            </a:r>
          </a:p>
        </p:txBody>
      </p:sp>
    </p:spTree>
    <p:extLst>
      <p:ext uri="{BB962C8B-B14F-4D97-AF65-F5344CB8AC3E}">
        <p14:creationId xmlns:p14="http://schemas.microsoft.com/office/powerpoint/2010/main" val="1558447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686801" cy="5969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dirty="0"/>
              <a:t>В нашей стране </a:t>
            </a:r>
            <a:r>
              <a:rPr lang="ru-RU" dirty="0" smtClean="0"/>
              <a:t>зарегистрирована</a:t>
            </a:r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48282" y="871538"/>
            <a:ext cx="8081368" cy="4414837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dirty="0"/>
              <a:t>Бесклеточная коклюшная вакцина, комбинированная с дифтерийным и столбнячным анатоксином, с уменьшенным содержанием антигенов</a:t>
            </a:r>
          </a:p>
          <a:p>
            <a:pPr marL="0" lvl="0" indent="0" rtl="0">
              <a:buNone/>
            </a:pPr>
            <a:r>
              <a:rPr lang="ru-RU" dirty="0" smtClean="0"/>
              <a:t>Её </a:t>
            </a:r>
            <a:r>
              <a:rPr lang="ru-RU" dirty="0"/>
              <a:t>можно применять </a:t>
            </a:r>
          </a:p>
          <a:p>
            <a:pPr lvl="0" rtl="0"/>
            <a:r>
              <a:rPr lang="ru-RU" dirty="0"/>
              <a:t>Детям с 4х лет</a:t>
            </a:r>
          </a:p>
          <a:p>
            <a:pPr lvl="0" rtl="0"/>
            <a:r>
              <a:rPr lang="ru-RU" dirty="0"/>
              <a:t>Подросткам</a:t>
            </a:r>
          </a:p>
          <a:p>
            <a:pPr lvl="0" rtl="0"/>
            <a:r>
              <a:rPr lang="ru-RU" dirty="0"/>
              <a:t>Взрослым для ревакцинации (позволяет косвенно защитить самых маленьких в семье, еще не привитых)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260648"/>
            <a:ext cx="8229600" cy="5865516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0" indent="0" rtl="0">
              <a:buNone/>
            </a:pPr>
            <a:r>
              <a:rPr lang="ru-RU" b="1"/>
              <a:t>«Кокон» иммунизация</a:t>
            </a:r>
          </a:p>
          <a:p>
            <a:pPr lvl="0" rtl="0"/>
            <a:r>
              <a:rPr lang="ru-RU"/>
              <a:t>Ревакцинация будущих матерей перед планируемой беременностью или после родов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r>
              <a:rPr lang="ru-RU" b="1"/>
              <a:t>Группа риска:</a:t>
            </a:r>
          </a:p>
          <a:p>
            <a:pPr lvl="0" rtl="0"/>
            <a:r>
              <a:rPr lang="ru-RU"/>
              <a:t>Мед.работники</a:t>
            </a:r>
          </a:p>
          <a:p>
            <a:pPr lvl="0" rtl="0"/>
            <a:r>
              <a:rPr lang="ru-RU"/>
              <a:t>Работники детских учреждений</a:t>
            </a:r>
          </a:p>
          <a:p>
            <a:pPr marL="0" lvl="0" indent="0" rtl="0">
              <a:buNone/>
            </a:pPr>
            <a:r>
              <a:rPr lang="ru-RU"/>
              <a:t>Их необходимо прививать</a:t>
            </a:r>
          </a:p>
        </p:txBody>
      </p:sp>
    </p:spTree>
    <p:extLst>
      <p:ext uri="{BB962C8B-B14F-4D97-AF65-F5344CB8AC3E}">
        <p14:creationId xmlns:p14="http://schemas.microsoft.com/office/powerpoint/2010/main" val="1720055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0272" y="202066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 sz="2800"/>
              <a:t>Адасель – первая зарегестрированная в России вакцина для профилактики дифтерии, столбняка и коклюша у детей старше 4-х лет, подростков и взрослых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0272" y="1872342"/>
            <a:ext cx="8229600" cy="4525963"/>
          </a:xfrm>
          <a:prstGeom prst="rect">
            <a:avLst/>
          </a:prstGeom>
        </p:spPr>
        <p:txBody>
          <a:bodyPr>
            <a:normAutofit fontScale="77000" lnSpcReduction="2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Может использоваться для ревакцинации против дифтерии и столбняка в 6-7 и 14 лет.</a:t>
            </a:r>
          </a:p>
          <a:p>
            <a:pPr lvl="0" rtl="0"/>
            <a:r>
              <a:rPr lang="ru-RU"/>
              <a:t>Бесклеточный коклбшный компонент позволяет проводить профилактику коклюша детям дошкольного и школьного возраста:</a:t>
            </a:r>
          </a:p>
          <a:p>
            <a:pPr lvl="1" rtl="0"/>
            <a:r>
              <a:rPr lang="ru-RU"/>
              <a:t>Более половины всех случаев коклюшной инфекции в России приходится на детей в возрасте 3-14 лет;</a:t>
            </a:r>
          </a:p>
          <a:p>
            <a:pPr lvl="1" rtl="0"/>
            <a:r>
              <a:rPr lang="ru-RU"/>
              <a:t>Дополнительная вакцинация препятствует передаче коклюша наиболее уязвимому контингенту – детям первых месяцев жизни, снижая показатели младенческой заболеваемости.</a:t>
            </a:r>
          </a:p>
          <a:p>
            <a:pPr lvl="1" rtl="0"/>
            <a:r>
              <a:rPr lang="ru-RU"/>
              <a:t>Программы ревакцинации против коклюша доказали свою эпидемическую эффективность во многих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1974874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ВОЗ рекомендует: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29986" y="1527629"/>
            <a:ext cx="8229600" cy="4525963"/>
          </a:xfrm>
          <a:prstGeom prst="rect">
            <a:avLst/>
          </a:prstGeom>
        </p:spPr>
        <p:txBody>
          <a:bodyPr>
            <a:normAutofit fontScale="77000" lnSpcReduction="2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Раннюю вакцинацию с 6-недельного возраста;</a:t>
            </a:r>
          </a:p>
          <a:p>
            <a:pPr lvl="0" rtl="0"/>
            <a:r>
              <a:rPr lang="ru-RU"/>
              <a:t>Вакцинацию беременных женщин с 26 по 32 неделю беременности, чтобы мать успела выработать антитела и трансплацентарно их передать ребенку для защиты в первые месяцы (причем рекомендуется делать прививку каждую беременность);</a:t>
            </a:r>
          </a:p>
          <a:p>
            <a:pPr lvl="0" rtl="0"/>
            <a:r>
              <a:rPr lang="ru-RU"/>
              <a:t>Введение возрастных ревакцинаций с применением бесклеточной вакцины против коклюша раз в 10 лет,</a:t>
            </a:r>
          </a:p>
          <a:p>
            <a:pPr lvl="0" rtl="0"/>
            <a:r>
              <a:rPr lang="ru-RU"/>
              <a:t>Трехкратная вакцинация детей 1-7 лет, не получивших законченный курс прививок;</a:t>
            </a:r>
          </a:p>
          <a:p>
            <a:pPr lvl="0" rtl="0"/>
            <a:r>
              <a:rPr lang="ru-RU"/>
              <a:t>«кокон» иммунизацию – вакцинацию всех, кто будет окружать новорожденного (родственники и медицинские работники).</a:t>
            </a:r>
          </a:p>
        </p:txBody>
      </p:sp>
    </p:spTree>
    <p:extLst>
      <p:ext uri="{BB962C8B-B14F-4D97-AF65-F5344CB8AC3E}">
        <p14:creationId xmlns:p14="http://schemas.microsoft.com/office/powerpoint/2010/main" val="2887889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404664"/>
            <a:ext cx="8229600" cy="57215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0" indent="0" rtl="0">
              <a:buNone/>
            </a:pPr>
            <a:r>
              <a:rPr lang="ru-RU" b="1"/>
              <a:t>Паракоклюш</a:t>
            </a:r>
            <a:r>
              <a:rPr lang="ru-RU"/>
              <a:t> – диагностический титр антител 1:80 к коклюшному и паракоклюшному антигену и нарастание их в динамике.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r>
              <a:rPr lang="ru-RU"/>
              <a:t>Болеют чаще дети 7-14 лет (72%)</a:t>
            </a:r>
          </a:p>
          <a:p>
            <a:pPr marL="0" lvl="0" indent="0" rtl="0">
              <a:buNone/>
            </a:pPr>
            <a:r>
              <a:rPr lang="ru-RU"/>
              <a:t>                                   4-6 лет (15%)</a:t>
            </a:r>
          </a:p>
          <a:p>
            <a:pPr marL="0" lvl="0" indent="0" rtl="0">
              <a:buNone/>
            </a:pPr>
            <a:r>
              <a:rPr lang="ru-RU"/>
              <a:t>                                   1-3 года (2,5%).</a:t>
            </a:r>
          </a:p>
          <a:p>
            <a:pPr marL="0" lvl="0" indent="0" rtl="0">
              <a:buNone/>
            </a:pPr>
            <a:r>
              <a:rPr lang="ru-RU"/>
              <a:t>Причем 55% заболевших были привиты вакциной АКДС</a:t>
            </a:r>
          </a:p>
        </p:txBody>
      </p:sp>
    </p:spTree>
    <p:extLst>
      <p:ext uri="{BB962C8B-B14F-4D97-AF65-F5344CB8AC3E}">
        <p14:creationId xmlns:p14="http://schemas.microsoft.com/office/powerpoint/2010/main" val="2212921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404664"/>
            <a:ext cx="8229600" cy="57215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0" indent="0" rtl="0">
              <a:buNone/>
            </a:pPr>
            <a:r>
              <a:rPr lang="ru-RU" b="1"/>
              <a:t>Паракоклюш</a:t>
            </a:r>
          </a:p>
          <a:p>
            <a:pPr marL="0" lvl="0" indent="0" rtl="0">
              <a:buNone/>
            </a:pPr>
            <a:r>
              <a:rPr lang="ru-RU" u="sng"/>
              <a:t>Источник </a:t>
            </a:r>
            <a:r>
              <a:rPr lang="ru-RU"/>
              <a:t>– чаще в семье, реже в школе.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r>
              <a:rPr lang="ru-RU" u="sng"/>
              <a:t>Госпитализированы</a:t>
            </a:r>
            <a:r>
              <a:rPr lang="ru-RU"/>
              <a:t> в период судорожного кашля.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r>
              <a:rPr lang="ru-RU"/>
              <a:t>Длительность предсудорожного периода более 2 недель, отражая </a:t>
            </a:r>
            <a:r>
              <a:rPr lang="ru-RU" u="sng"/>
              <a:t>более легкое </a:t>
            </a:r>
            <a:r>
              <a:rPr lang="ru-RU"/>
              <a:t>течение паракоклюша относительно коклюша (6-7 дней).</a:t>
            </a:r>
          </a:p>
        </p:txBody>
      </p:sp>
    </p:spTree>
    <p:extLst>
      <p:ext uri="{BB962C8B-B14F-4D97-AF65-F5344CB8AC3E}">
        <p14:creationId xmlns:p14="http://schemas.microsoft.com/office/powerpoint/2010/main" val="214450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500042"/>
            <a:ext cx="8229600" cy="5626121"/>
          </a:xfrm>
          <a:prstGeom prst="rect">
            <a:avLst/>
          </a:prstGeom>
        </p:spPr>
        <p:txBody>
          <a:bodyPr>
            <a:normAutofit fontScale="92000" lnSpcReduction="10000"/>
          </a:bodyPr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Токсические субстанции </a:t>
            </a:r>
            <a:r>
              <a:rPr u="sng"/>
              <a:t>Bordetella pertussis </a:t>
            </a:r>
          </a:p>
          <a:p>
            <a:pPr lvl="0" rtl="0"/>
            <a:r>
              <a:rPr lang="ru-RU"/>
              <a:t>филаментозный гемагглютинин (ФГА</a:t>
            </a:r>
            <a:r>
              <a:rPr/>
              <a:t>)</a:t>
            </a:r>
          </a:p>
          <a:p>
            <a:pPr lvl="0" rtl="0"/>
            <a:r>
              <a:rPr lang="ru-RU"/>
              <a:t>коклюшный токсин (КТ)</a:t>
            </a:r>
          </a:p>
          <a:p>
            <a:pPr lvl="0" rtl="0"/>
            <a:r>
              <a:rPr lang="ru-RU"/>
              <a:t>липополисахарид (ЛПС)</a:t>
            </a:r>
          </a:p>
          <a:p>
            <a:pPr lvl="0" rtl="0"/>
            <a:r>
              <a:rPr lang="ru-RU"/>
              <a:t>термолабильный токсин (ТЛТ)</a:t>
            </a:r>
          </a:p>
          <a:p>
            <a:pPr lvl="0" rtl="0"/>
            <a:r>
              <a:rPr lang="ru-RU"/>
              <a:t>трахеальный цитотоксин (ТЦ)</a:t>
            </a:r>
          </a:p>
          <a:p>
            <a:pPr lvl="0" rtl="0"/>
            <a:r>
              <a:rPr lang="ru-RU"/>
              <a:t>аденилатциклаза (АЦ) и др.</a:t>
            </a:r>
          </a:p>
          <a:p>
            <a:pPr lvl="0" rtl="0">
              <a:buNone/>
            </a:pPr>
            <a:r>
              <a:rPr lang="ru-RU"/>
              <a:t>А также </a:t>
            </a:r>
            <a:r>
              <a:rPr lang="ru-RU" u="sng"/>
              <a:t>ферменты патогенности:</a:t>
            </a:r>
          </a:p>
          <a:p>
            <a:pPr lvl="0" rtl="0">
              <a:buFont typeface="Calibri"/>
              <a:buChar char="‒"/>
            </a:pPr>
            <a:r>
              <a:rPr lang="ru-RU"/>
              <a:t>коагулаза</a:t>
            </a:r>
          </a:p>
          <a:p>
            <a:pPr lvl="0" rtl="0">
              <a:buFont typeface="Calibri"/>
              <a:buChar char="‒"/>
            </a:pPr>
            <a:r>
              <a:rPr lang="ru-RU"/>
              <a:t>гуалуронидаза</a:t>
            </a:r>
          </a:p>
          <a:p>
            <a:pPr lvl="0" rtl="0">
              <a:buFont typeface="Calibri"/>
              <a:buChar char="‒"/>
            </a:pPr>
            <a:r>
              <a:rPr lang="ru-RU"/>
              <a:t>лецитиназа и др</a:t>
            </a:r>
          </a:p>
          <a:p>
            <a:pPr lvl="0" rtl="0"/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332656"/>
            <a:ext cx="8229600" cy="579350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0" indent="0" rtl="0">
              <a:buNone/>
            </a:pPr>
            <a:r>
              <a:rPr lang="ru-RU" b="1"/>
              <a:t>Паракоклюш</a:t>
            </a:r>
          </a:p>
          <a:p>
            <a:pPr marL="0" lvl="0" indent="0" rtl="0">
              <a:buNone/>
            </a:pPr>
            <a:r>
              <a:rPr lang="ru-RU" u="sng"/>
              <a:t>Вакцинация </a:t>
            </a:r>
            <a:r>
              <a:rPr lang="ru-RU"/>
              <a:t>от коклюша обладает частично защитным действием и от паракоклюша.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r>
              <a:rPr lang="ru-RU"/>
              <a:t>В крови в отличие от коклюша </a:t>
            </a:r>
            <a:r>
              <a:rPr lang="ru-RU" u="sng"/>
              <a:t>лейкоцитоза</a:t>
            </a:r>
            <a:r>
              <a:rPr lang="ru-RU"/>
              <a:t> (за счет лимфоцитоза) </a:t>
            </a:r>
            <a:r>
              <a:rPr lang="ru-RU" u="sng"/>
              <a:t>нет</a:t>
            </a:r>
            <a:r>
              <a:rPr lang="ru-RU"/>
              <a:t>.</a:t>
            </a:r>
          </a:p>
          <a:p>
            <a:pPr marL="0" lvl="0" indent="0" rtl="0">
              <a:buNone/>
            </a:pPr>
            <a:endParaRPr lang="ru-RU"/>
          </a:p>
          <a:p>
            <a:pPr marL="0" lvl="0" indent="0" rtl="0">
              <a:buNone/>
            </a:pPr>
            <a:r>
              <a:rPr lang="ru-RU"/>
              <a:t>Из </a:t>
            </a:r>
            <a:r>
              <a:rPr lang="ru-RU" u="sng"/>
              <a:t>специфических осложнений </a:t>
            </a:r>
            <a:r>
              <a:rPr lang="ru-RU"/>
              <a:t>геморрагический синдром: носовые кровотечения и кровоизлияния.</a:t>
            </a:r>
          </a:p>
        </p:txBody>
      </p:sp>
    </p:spTree>
    <p:extLst>
      <p:ext uri="{BB962C8B-B14F-4D97-AF65-F5344CB8AC3E}">
        <p14:creationId xmlns:p14="http://schemas.microsoft.com/office/powerpoint/2010/main" val="114597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Питательная среда для Бордетелл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000" lnSpcReduction="10000"/>
          </a:bodyPr>
          <a:lstStyle>
            <a:lvl1pPr lvl="0">
              <a:defRPr/>
            </a:lvl1pPr>
          </a:lstStyle>
          <a:p>
            <a:pPr lvl="0" rtl="0"/>
            <a:r>
              <a:rPr lang="ru-RU"/>
              <a:t>Среда Борде-Жангу или казеиново-угольная среда с добавлением 5% крови</a:t>
            </a:r>
          </a:p>
          <a:p>
            <a:pPr lvl="0" rtl="0"/>
            <a:r>
              <a:rPr lang="ru-RU" u="sng"/>
              <a:t>Набор материала: </a:t>
            </a:r>
            <a:r>
              <a:rPr lang="ru-RU"/>
              <a:t>тампоном с задней стенки глотки с немедленным посевом на питательную среду!</a:t>
            </a:r>
          </a:p>
          <a:p>
            <a:pPr lvl="0" rtl="0"/>
            <a:r>
              <a:rPr lang="ru-RU"/>
              <a:t>Или посев методом кашлевых пластин на питательную среду – чашку Петри</a:t>
            </a:r>
          </a:p>
          <a:p>
            <a:pPr lvl="0" rtl="0"/>
            <a:r>
              <a:rPr lang="ru-RU"/>
              <a:t>Колонии бордетелл имеют вид блестящих, выпуклых образований с металическим оттенком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500042"/>
            <a:ext cx="8229600" cy="562612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Источник </a:t>
            </a:r>
            <a:r>
              <a:rPr lang="ru-RU"/>
              <a:t>инфекции:</a:t>
            </a:r>
          </a:p>
          <a:p>
            <a:pPr lvl="0" rtl="0">
              <a:buFont typeface="Wingdings"/>
              <a:buChar char="Ø"/>
            </a:pPr>
            <a:r>
              <a:rPr lang="ru-RU"/>
              <a:t>больной человек</a:t>
            </a:r>
          </a:p>
          <a:p>
            <a:pPr lvl="0" rtl="0">
              <a:buFont typeface="Wingdings"/>
              <a:buChar char="Ø"/>
            </a:pPr>
            <a:r>
              <a:rPr lang="ru-RU"/>
              <a:t>больной со стертой формой</a:t>
            </a:r>
          </a:p>
          <a:p>
            <a:pPr lvl="0" rtl="0">
              <a:buFont typeface="Wingdings"/>
              <a:buChar char="Ø"/>
            </a:pPr>
            <a:r>
              <a:rPr lang="ru-RU"/>
              <a:t>носительство – крайне редко</a:t>
            </a:r>
          </a:p>
          <a:p>
            <a:pPr lvl="0" rtl="0">
              <a:buNone/>
            </a:pPr>
            <a:r>
              <a:rPr lang="ru-RU" u="sng"/>
              <a:t>Выделение </a:t>
            </a:r>
            <a:r>
              <a:rPr lang="ru-RU"/>
              <a:t>возбудителя </a:t>
            </a:r>
          </a:p>
          <a:p>
            <a:pPr marL="514350" lvl="0" indent="-514350" rtl="0">
              <a:buFont typeface="Calibri"/>
              <a:buChar char="‒"/>
            </a:pPr>
            <a:r>
              <a:rPr lang="ru-RU"/>
              <a:t>в конце инкубационного периода</a:t>
            </a:r>
          </a:p>
          <a:p>
            <a:pPr marL="514350" lvl="0" indent="-514350" rtl="0">
              <a:buFont typeface="Calibri"/>
              <a:buChar char="‒"/>
            </a:pPr>
            <a:r>
              <a:rPr lang="ru-RU"/>
              <a:t>в катаральном периоде</a:t>
            </a:r>
          </a:p>
          <a:p>
            <a:pPr marL="514350" lvl="0" indent="-514350" rtl="0">
              <a:buFont typeface="Calibri"/>
              <a:buChar char="‒"/>
            </a:pPr>
            <a:r>
              <a:rPr lang="ru-RU"/>
              <a:t>с развитием спазматического кашля заразительность уменьшается</a:t>
            </a:r>
          </a:p>
          <a:p>
            <a:pPr marL="514350" lvl="0" indent="-514350" rtl="0"/>
            <a:r>
              <a:rPr lang="ru-RU"/>
              <a:t>Однако и на 4-ой неделе у 5 – 15% больных продолжается</a:t>
            </a:r>
          </a:p>
          <a:p>
            <a:pPr marL="514350" lvl="0" indent="-514350" rtl="0"/>
            <a:r>
              <a:rPr lang="ru-RU"/>
              <a:t>Под влиянием антибиотиков освобождение организма от возбудителя укорачивается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457200" y="539183"/>
            <a:ext cx="8229600" cy="562612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 rtl="0">
              <a:buNone/>
            </a:pPr>
            <a:r>
              <a:rPr lang="ru-RU" u="sng"/>
              <a:t>Болеют коклюшем дети:</a:t>
            </a:r>
          </a:p>
          <a:p>
            <a:pPr lvl="0" rtl="0">
              <a:buChar char="-"/>
            </a:pPr>
            <a:r>
              <a:rPr lang="ru-RU"/>
              <a:t>с первого месяца жизни</a:t>
            </a:r>
          </a:p>
          <a:p>
            <a:pPr lvl="0" rtl="0">
              <a:buChar char="-"/>
            </a:pPr>
            <a:r>
              <a:rPr lang="ru-RU"/>
              <a:t>максимально</a:t>
            </a:r>
            <a:r>
              <a:rPr/>
              <a:t> – </a:t>
            </a:r>
            <a:r>
              <a:rPr lang="ru-RU"/>
              <a:t>от 3-х до 6 лет</a:t>
            </a:r>
          </a:p>
          <a:p>
            <a:pPr lvl="0" algn="ctr" rtl="0">
              <a:buNone/>
            </a:pPr>
            <a:endParaRPr lang="ru-RU"/>
          </a:p>
          <a:p>
            <a:pPr lvl="0" algn="ctr" rtl="0">
              <a:buNone/>
            </a:pPr>
            <a:r>
              <a:rPr lang="ru-RU" u="sng"/>
              <a:t>Передача возбудителя </a:t>
            </a:r>
          </a:p>
          <a:p>
            <a:pPr lvl="0" indent="-250825" rtl="0">
              <a:buNone/>
            </a:pPr>
            <a:r>
              <a:rPr lang="ru-RU"/>
              <a:t>- воздушно-капельным путём при тесном контакте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2561</Words>
  <Application>Microsoft Office PowerPoint</Application>
  <PresentationFormat>Экран (4:3)</PresentationFormat>
  <Paragraphs>459</Paragraphs>
  <Slides>60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 «Коклюш у детей»  Лектор – д.м.н., профессор Литяева Л.А.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Питательная среда для Бордетелл</vt:lpstr>
      <vt:lpstr>Презентация PowerPoint</vt:lpstr>
      <vt:lpstr>Презентация PowerPoint</vt:lpstr>
      <vt:lpstr>Патогенез</vt:lpstr>
      <vt:lpstr>Презентация PowerPoint</vt:lpstr>
      <vt:lpstr>Презентация PowerPoint</vt:lpstr>
      <vt:lpstr>Патогенез</vt:lpstr>
      <vt:lpstr>Классификация коклюша</vt:lpstr>
      <vt:lpstr>Периоды заболевания</vt:lpstr>
      <vt:lpstr>Катаральный период</vt:lpstr>
      <vt:lpstr>Характеристика судорожного кашля</vt:lpstr>
      <vt:lpstr>Период реконвалесценции</vt:lpstr>
      <vt:lpstr>Критерии тяжести</vt:lpstr>
      <vt:lpstr>Презентация PowerPoint</vt:lpstr>
      <vt:lpstr>Презентация PowerPoint</vt:lpstr>
      <vt:lpstr>Опорные диагностические признаки коклюша</vt:lpstr>
      <vt:lpstr>Атипичные формы</vt:lpstr>
      <vt:lpstr>Презентация PowerPoint</vt:lpstr>
      <vt:lpstr>Презентация PowerPoint</vt:lpstr>
      <vt:lpstr>Лабораторная диагностика</vt:lpstr>
      <vt:lpstr>Лабораторная диагностика</vt:lpstr>
      <vt:lpstr>Противоэпидемические мероприятия</vt:lpstr>
      <vt:lpstr>Алгоритм терапии легкой формы коклюша</vt:lpstr>
      <vt:lpstr>Алгоритм терапии среднетяжелой формы коклюша</vt:lpstr>
      <vt:lpstr>Алгоритм терапии тяжелой формы коклюша</vt:lpstr>
      <vt:lpstr>Алгоритм терапии коклюшной энцефалопатии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роста:</vt:lpstr>
      <vt:lpstr>Длительность иммунитета:</vt:lpstr>
      <vt:lpstr>Матери, переболевшие в раннем детстве не передают антитела к коклюшу (нечего уже передавать) и дети первых месяцев жизни болеют очень тяжело этой инфекцией пока не будут трехкратно привиты</vt:lpstr>
      <vt:lpstr>Вакцинированные утрачивают иммунитет, раньше чем болевшие и начинают болеть в школьном возрасте и старше, становясь источником для детей раннего возраста.</vt:lpstr>
      <vt:lpstr>Источники – домашний контакт</vt:lpstr>
      <vt:lpstr>Презентация PowerPoint</vt:lpstr>
      <vt:lpstr>Презентация PowerPoint</vt:lpstr>
      <vt:lpstr>Коклюш у взрослых и подростков</vt:lpstr>
      <vt:lpstr>По рекомендации ВОЗ на коклюш должны быть обследованы длительно кашляющие люди (более 2х недель)</vt:lpstr>
      <vt:lpstr>Изменения в диагностике коклюша:</vt:lpstr>
      <vt:lpstr>Профилактика</vt:lpstr>
      <vt:lpstr>Презентация PowerPoint</vt:lpstr>
      <vt:lpstr>Презентация PowerPoint</vt:lpstr>
      <vt:lpstr>Специфическая профилактика</vt:lpstr>
      <vt:lpstr>Презентация PowerPoint</vt:lpstr>
      <vt:lpstr>В нашей стране зарегистрирована</vt:lpstr>
      <vt:lpstr>Презентация PowerPoint</vt:lpstr>
      <vt:lpstr>Адасель – первая зарегестрированная в России вакцина для профилактики дифтерии, столбняка и коклюша у детей старше 4-х лет, подростков и взрослых</vt:lpstr>
      <vt:lpstr>ВОЗ рекомендует: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«Коклюш у детей»  Лектор – д.м.н., профессор Литяева Л.А.</dc:title>
  <cp:lastModifiedBy>User</cp:lastModifiedBy>
  <cp:revision>4</cp:revision>
  <dcterms:modified xsi:type="dcterms:W3CDTF">2019-04-27T05:22:32Z</dcterms:modified>
</cp:coreProperties>
</file>